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4055" r:id="rId1"/>
  </p:sldMasterIdLst>
  <p:notesMasterIdLst>
    <p:notesMasterId r:id="rId97"/>
  </p:notesMasterIdLst>
  <p:sldIdLst>
    <p:sldId id="256" r:id="rId2"/>
    <p:sldId id="588" r:id="rId3"/>
    <p:sldId id="590" r:id="rId4"/>
    <p:sldId id="589" r:id="rId5"/>
    <p:sldId id="306" r:id="rId6"/>
    <p:sldId id="554" r:id="rId7"/>
    <p:sldId id="287" r:id="rId8"/>
    <p:sldId id="271" r:id="rId9"/>
    <p:sldId id="555" r:id="rId10"/>
    <p:sldId id="289" r:id="rId11"/>
    <p:sldId id="290" r:id="rId12"/>
    <p:sldId id="291" r:id="rId13"/>
    <p:sldId id="292" r:id="rId14"/>
    <p:sldId id="293" r:id="rId15"/>
    <p:sldId id="272" r:id="rId16"/>
    <p:sldId id="342" r:id="rId17"/>
    <p:sldId id="510" r:id="rId18"/>
    <p:sldId id="508" r:id="rId19"/>
    <p:sldId id="523" r:id="rId20"/>
    <p:sldId id="522" r:id="rId21"/>
    <p:sldId id="525" r:id="rId22"/>
    <p:sldId id="526" r:id="rId23"/>
    <p:sldId id="527" r:id="rId24"/>
    <p:sldId id="594" r:id="rId25"/>
    <p:sldId id="556" r:id="rId26"/>
    <p:sldId id="318" r:id="rId27"/>
    <p:sldId id="446" r:id="rId28"/>
    <p:sldId id="432" r:id="rId29"/>
    <p:sldId id="324" r:id="rId30"/>
    <p:sldId id="317" r:id="rId31"/>
    <p:sldId id="329" r:id="rId32"/>
    <p:sldId id="331" r:id="rId33"/>
    <p:sldId id="351" r:id="rId34"/>
    <p:sldId id="352" r:id="rId35"/>
    <p:sldId id="335" r:id="rId36"/>
    <p:sldId id="353" r:id="rId37"/>
    <p:sldId id="354" r:id="rId38"/>
    <p:sldId id="447" r:id="rId39"/>
    <p:sldId id="557" r:id="rId40"/>
    <p:sldId id="433" r:id="rId41"/>
    <p:sldId id="434" r:id="rId42"/>
    <p:sldId id="435" r:id="rId43"/>
    <p:sldId id="436" r:id="rId44"/>
    <p:sldId id="437" r:id="rId45"/>
    <p:sldId id="438" r:id="rId46"/>
    <p:sldId id="439" r:id="rId47"/>
    <p:sldId id="440" r:id="rId48"/>
    <p:sldId id="562" r:id="rId49"/>
    <p:sldId id="558" r:id="rId50"/>
    <p:sldId id="534" r:id="rId51"/>
    <p:sldId id="535" r:id="rId52"/>
    <p:sldId id="536" r:id="rId53"/>
    <p:sldId id="537" r:id="rId54"/>
    <p:sldId id="538" r:id="rId55"/>
    <p:sldId id="539" r:id="rId56"/>
    <p:sldId id="540" r:id="rId57"/>
    <p:sldId id="541" r:id="rId58"/>
    <p:sldId id="542" r:id="rId59"/>
    <p:sldId id="543" r:id="rId60"/>
    <p:sldId id="544" r:id="rId61"/>
    <p:sldId id="545" r:id="rId62"/>
    <p:sldId id="550" r:id="rId63"/>
    <p:sldId id="559" r:id="rId64"/>
    <p:sldId id="576" r:id="rId65"/>
    <p:sldId id="551" r:id="rId66"/>
    <p:sldId id="577" r:id="rId67"/>
    <p:sldId id="578" r:id="rId68"/>
    <p:sldId id="552" r:id="rId69"/>
    <p:sldId id="561" r:id="rId70"/>
    <p:sldId id="563" r:id="rId71"/>
    <p:sldId id="564" r:id="rId72"/>
    <p:sldId id="565" r:id="rId73"/>
    <p:sldId id="579" r:id="rId74"/>
    <p:sldId id="580" r:id="rId75"/>
    <p:sldId id="581" r:id="rId76"/>
    <p:sldId id="584" r:id="rId77"/>
    <p:sldId id="583" r:id="rId78"/>
    <p:sldId id="428" r:id="rId79"/>
    <p:sldId id="429" r:id="rId80"/>
    <p:sldId id="430" r:id="rId81"/>
    <p:sldId id="566" r:id="rId82"/>
    <p:sldId id="568" r:id="rId83"/>
    <p:sldId id="569" r:id="rId84"/>
    <p:sldId id="570" r:id="rId85"/>
    <p:sldId id="571" r:id="rId86"/>
    <p:sldId id="572" r:id="rId87"/>
    <p:sldId id="573" r:id="rId88"/>
    <p:sldId id="574" r:id="rId89"/>
    <p:sldId id="575" r:id="rId90"/>
    <p:sldId id="586" r:id="rId91"/>
    <p:sldId id="587" r:id="rId92"/>
    <p:sldId id="592" r:id="rId93"/>
    <p:sldId id="593" r:id="rId94"/>
    <p:sldId id="339" r:id="rId95"/>
    <p:sldId id="591" r:id="rId9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DCE8"/>
    <a:srgbClr val="1E77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84"/>
    <p:restoredTop sz="94923"/>
  </p:normalViewPr>
  <p:slideViewPr>
    <p:cSldViewPr snapToGrid="0" snapToObjects="1">
      <p:cViewPr>
        <p:scale>
          <a:sx n="50" d="100"/>
          <a:sy n="50" d="100"/>
        </p:scale>
        <p:origin x="816" y="1120"/>
      </p:cViewPr>
      <p:guideLst>
        <p:guide orient="horz" pos="228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notesMaster" Target="notesMasters/notesMaster1.xml"/><Relationship Id="rId98" Type="http://schemas.openxmlformats.org/officeDocument/2006/relationships/presProps" Target="presProps.xml"/><Relationship Id="rId9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theme" Target="theme/theme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916D4-D3FC-7E44-806B-AFE67B3FD2DF}" type="datetimeFigureOut">
              <a:rPr lang="en-US" smtClean="0"/>
              <a:t>9/16/19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87189-9274-814D-9CD5-CBA9E19E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3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abriel_Garc%C3%ADa_M%C3%A1rquez" TargetMode="External"/><Relationship Id="rId4" Type="http://schemas.openxmlformats.org/officeDocument/2006/relationships/hyperlink" Target="https://en.wikipedia.org/wiki/One_Hundred_Years_of_Solitude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abriel_Garc%C3%ADa_M%C3%A1rquez" TargetMode="External"/><Relationship Id="rId4" Type="http://schemas.openxmlformats.org/officeDocument/2006/relationships/hyperlink" Target="https://en.wikipedia.org/wiki/One_Hundred_Years_of_Solitude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95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Axes labels! (DLS)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51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69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256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84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/>
          </a:p>
          <a:p>
            <a:r>
              <a:rPr lang="en-US" sz="1200" dirty="0" smtClean="0"/>
              <a:t> </a:t>
            </a:r>
            <a:r>
              <a:rPr lang="en-US" sz="1200" dirty="0" smtClean="0">
                <a:hlinkClick r:id="rId3" tooltip="Gabriel García Márquez"/>
              </a:rPr>
              <a:t>Gabriel García Márquez</a:t>
            </a:r>
            <a:r>
              <a:rPr lang="en-US" sz="1200" dirty="0" smtClean="0"/>
              <a:t>, whose novel </a:t>
            </a:r>
            <a:r>
              <a:rPr lang="en-US" sz="1200" i="1" dirty="0" smtClean="0">
                <a:hlinkClick r:id="rId4" tooltip="One Hundred Years of Solitude"/>
              </a:rPr>
              <a:t>One Hundred Years of Solitude</a:t>
            </a:r>
            <a:r>
              <a:rPr lang="en-US" sz="1200" dirty="0" smtClean="0"/>
              <a:t> </a:t>
            </a:r>
            <a:r>
              <a:rPr lang="mr-IN" sz="1200" dirty="0" smtClean="0"/>
              <a:t>…</a:t>
            </a:r>
            <a:r>
              <a:rPr lang="en-US" sz="1200" dirty="0" smtClean="0"/>
              <a:t> magic realism.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49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/>
          </a:p>
          <a:p>
            <a:r>
              <a:rPr lang="en-US" sz="1200" dirty="0" smtClean="0"/>
              <a:t> </a:t>
            </a:r>
            <a:r>
              <a:rPr lang="en-US" sz="1200" dirty="0" smtClean="0">
                <a:hlinkClick r:id="rId3" tooltip="Gabriel García Márquez"/>
              </a:rPr>
              <a:t>Gabriel García Márquez</a:t>
            </a:r>
            <a:r>
              <a:rPr lang="en-US" sz="1200" dirty="0" smtClean="0"/>
              <a:t>, whose novel </a:t>
            </a:r>
            <a:r>
              <a:rPr lang="en-US" sz="1200" i="1" dirty="0" smtClean="0">
                <a:hlinkClick r:id="rId4" tooltip="One Hundred Years of Solitude"/>
              </a:rPr>
              <a:t>One Hundred Years of Solitude</a:t>
            </a:r>
            <a:r>
              <a:rPr lang="en-US" sz="1200" dirty="0" smtClean="0"/>
              <a:t> </a:t>
            </a:r>
            <a:r>
              <a:rPr lang="mr-IN" sz="1200" dirty="0" smtClean="0"/>
              <a:t>…</a:t>
            </a:r>
            <a:r>
              <a:rPr lang="en-US" sz="1200" dirty="0" smtClean="0"/>
              <a:t> magic realism.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048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91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7872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31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322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423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65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Fix this with true replacement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319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642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data set is small this approximation does not work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520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data set is small this approximation does not work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982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data set is small this approximation does not work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250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3833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Axes labels! (DLS)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445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FIX</a:t>
            </a:r>
            <a:r>
              <a:rPr lang="en-US" baseline="0" dirty="0" smtClean="0"/>
              <a:t> THIS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0371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7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830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138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0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75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69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Shall</a:t>
            </a:r>
            <a:r>
              <a:rPr lang="en-US" baseline="0" dirty="0" smtClean="0"/>
              <a:t> I add a contour plot?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84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Fix this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512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05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Axes labels! (DLS)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35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</a:t>
            </a: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</a:t>
            </a:r>
            <a:r>
              <a:rPr lang="en-US" sz="24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5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57" r:id="rId2"/>
    <p:sldLayoutId id="2147484058" r:id="rId3"/>
    <p:sldLayoutId id="2147484059" r:id="rId4"/>
    <p:sldLayoutId id="2147484060" r:id="rId5"/>
    <p:sldLayoutId id="2147484061" r:id="rId6"/>
    <p:sldLayoutId id="2147484062" r:id="rId7"/>
    <p:sldLayoutId id="2147484063" r:id="rId8"/>
    <p:sldLayoutId id="2147484064" r:id="rId9"/>
    <p:sldLayoutId id="2147484065" r:id="rId10"/>
    <p:sldLayoutId id="2147484066" r:id="rId11"/>
    <p:sldLayoutId id="2147484067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6" Type="http://schemas.openxmlformats.org/officeDocument/2006/relationships/image" Target="../media/image22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35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1.png"/><Relationship Id="rId5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2.png"/><Relationship Id="rId5" Type="http://schemas.openxmlformats.org/officeDocument/2006/relationships/image" Target="../media/image41.pn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Relationship Id="rId3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4" Type="http://schemas.openxmlformats.org/officeDocument/2006/relationships/image" Target="../media/image60.tiff"/><Relationship Id="rId5" Type="http://schemas.openxmlformats.org/officeDocument/2006/relationships/image" Target="../media/image61.tiff"/><Relationship Id="rId6" Type="http://schemas.openxmlformats.org/officeDocument/2006/relationships/image" Target="../media/image62.tiff"/><Relationship Id="rId7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4" Type="http://schemas.openxmlformats.org/officeDocument/2006/relationships/image" Target="../media/image60.tiff"/><Relationship Id="rId5" Type="http://schemas.openxmlformats.org/officeDocument/2006/relationships/image" Target="../media/image61.tiff"/><Relationship Id="rId6" Type="http://schemas.openxmlformats.org/officeDocument/2006/relationships/image" Target="../media/image62.tiff"/><Relationship Id="rId7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4" Type="http://schemas.openxmlformats.org/officeDocument/2006/relationships/image" Target="../media/image60.tiff"/><Relationship Id="rId5" Type="http://schemas.openxmlformats.org/officeDocument/2006/relationships/image" Target="../media/image61.tiff"/><Relationship Id="rId6" Type="http://schemas.openxmlformats.org/officeDocument/2006/relationships/image" Target="../media/image62.tiff"/><Relationship Id="rId7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4" Type="http://schemas.openxmlformats.org/officeDocument/2006/relationships/image" Target="../media/image60.tiff"/><Relationship Id="rId5" Type="http://schemas.openxmlformats.org/officeDocument/2006/relationships/image" Target="../media/image61.tiff"/><Relationship Id="rId6" Type="http://schemas.openxmlformats.org/officeDocument/2006/relationships/image" Target="../media/image62.tiff"/><Relationship Id="rId7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4" Type="http://schemas.openxmlformats.org/officeDocument/2006/relationships/image" Target="../media/image60.tiff"/><Relationship Id="rId5" Type="http://schemas.openxmlformats.org/officeDocument/2006/relationships/image" Target="../media/image61.tiff"/><Relationship Id="rId6" Type="http://schemas.openxmlformats.org/officeDocument/2006/relationships/image" Target="../media/image62.tiff"/><Relationship Id="rId7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4" Type="http://schemas.openxmlformats.org/officeDocument/2006/relationships/image" Target="../media/image59.tiff"/><Relationship Id="rId5" Type="http://schemas.openxmlformats.org/officeDocument/2006/relationships/image" Target="../media/image60.tiff"/><Relationship Id="rId6" Type="http://schemas.openxmlformats.org/officeDocument/2006/relationships/image" Target="../media/image61.tiff"/><Relationship Id="rId7" Type="http://schemas.openxmlformats.org/officeDocument/2006/relationships/image" Target="../media/image62.tiff"/><Relationship Id="rId8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4" Type="http://schemas.openxmlformats.org/officeDocument/2006/relationships/image" Target="../media/image60.tiff"/><Relationship Id="rId5" Type="http://schemas.openxmlformats.org/officeDocument/2006/relationships/image" Target="../media/image61.tiff"/><Relationship Id="rId6" Type="http://schemas.openxmlformats.org/officeDocument/2006/relationships/image" Target="../media/image62.tiff"/><Relationship Id="rId7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4" Type="http://schemas.openxmlformats.org/officeDocument/2006/relationships/image" Target="../media/image60.tiff"/><Relationship Id="rId5" Type="http://schemas.openxmlformats.org/officeDocument/2006/relationships/image" Target="../media/image61.tiff"/><Relationship Id="rId6" Type="http://schemas.openxmlformats.org/officeDocument/2006/relationships/image" Target="../media/image62.tiff"/><Relationship Id="rId7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4" Type="http://schemas.openxmlformats.org/officeDocument/2006/relationships/image" Target="../media/image60.tiff"/><Relationship Id="rId5" Type="http://schemas.openxmlformats.org/officeDocument/2006/relationships/image" Target="../media/image61.tiff"/><Relationship Id="rId6" Type="http://schemas.openxmlformats.org/officeDocument/2006/relationships/image" Target="../media/image62.tiff"/><Relationship Id="rId7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4" Type="http://schemas.openxmlformats.org/officeDocument/2006/relationships/image" Target="../media/image60.tiff"/><Relationship Id="rId5" Type="http://schemas.openxmlformats.org/officeDocument/2006/relationships/image" Target="../media/image61.tiff"/><Relationship Id="rId6" Type="http://schemas.openxmlformats.org/officeDocument/2006/relationships/image" Target="../media/image62.tiff"/><Relationship Id="rId7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4" Type="http://schemas.openxmlformats.org/officeDocument/2006/relationships/image" Target="../media/image60.tiff"/><Relationship Id="rId5" Type="http://schemas.openxmlformats.org/officeDocument/2006/relationships/image" Target="../media/image61.tiff"/><Relationship Id="rId6" Type="http://schemas.openxmlformats.org/officeDocument/2006/relationships/image" Target="../media/image62.tiff"/><Relationship Id="rId7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image" Target="../media/image660.png"/><Relationship Id="rId6" Type="http://schemas.openxmlformats.org/officeDocument/2006/relationships/image" Target="../media/image68.emf"/><Relationship Id="rId7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4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74.png"/><Relationship Id="rId5" Type="http://schemas.openxmlformats.org/officeDocument/2006/relationships/image" Target="../media/image75.emf"/><Relationship Id="rId6" Type="http://schemas.openxmlformats.org/officeDocument/2006/relationships/image" Target="../media/image120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90.png"/><Relationship Id="rId8" Type="http://schemas.openxmlformats.org/officeDocument/2006/relationships/image" Target="../media/image93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52.png"/><Relationship Id="rId6" Type="http://schemas.openxmlformats.org/officeDocument/2006/relationships/image" Target="../media/image420.png"/><Relationship Id="rId7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3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4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6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4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920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3" Type="http://schemas.openxmlformats.org/officeDocument/2006/relationships/image" Target="../media/image92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920.png"/><Relationship Id="rId5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20.png"/><Relationship Id="rId5" Type="http://schemas.openxmlformats.org/officeDocument/2006/relationships/image" Target="../media/image4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20.png"/><Relationship Id="rId5" Type="http://schemas.openxmlformats.org/officeDocument/2006/relationships/image" Target="../media/image4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4" Type="http://schemas.openxmlformats.org/officeDocument/2006/relationships/image" Target="../media/image470.png"/><Relationship Id="rId5" Type="http://schemas.openxmlformats.org/officeDocument/2006/relationships/image" Target="../media/image103.png"/><Relationship Id="rId6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Relationship Id="rId3" Type="http://schemas.openxmlformats.org/officeDocument/2006/relationships/image" Target="../media/image50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4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4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0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9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94902"/>
            <a:ext cx="10363200" cy="1403898"/>
          </a:xfrm>
        </p:spPr>
        <p:txBody>
          <a:bodyPr/>
          <a:lstStyle/>
          <a:p>
            <a:r>
              <a:rPr lang="en-US" dirty="0"/>
              <a:t>Lecture </a:t>
            </a:r>
            <a:r>
              <a:rPr lang="en-US" dirty="0"/>
              <a:t>5</a:t>
            </a:r>
            <a:r>
              <a:rPr lang="en-US" dirty="0" smtClean="0"/>
              <a:t>: </a:t>
            </a:r>
            <a:r>
              <a:rPr lang="en-US" dirty="0" smtClean="0"/>
              <a:t>Linear </a:t>
            </a:r>
            <a:r>
              <a:rPr lang="en-US" dirty="0"/>
              <a:t>Regression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99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8A5E98B-37A6-1849-A64A-0FF1F5F7C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Estimate of the regression coefficients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55958" y="902522"/>
            <a:ext cx="2945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For 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 given data set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94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533F34CA-6643-0341-B0C5-1203F2F0D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</a:t>
            </a:r>
            <a:r>
              <a:rPr lang="en-US" dirty="0" smtClean="0"/>
              <a:t>coefficients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10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075611" y="2246811"/>
            <a:ext cx="4676503" cy="2468880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5958" y="902522"/>
            <a:ext cx="25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Is this line good?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29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</a:t>
            </a:r>
            <a:r>
              <a:rPr lang="en-US" dirty="0" smtClean="0"/>
              <a:t>coefficients (</a:t>
            </a:r>
            <a:r>
              <a:rPr lang="en-US" dirty="0" err="1" smtClean="0"/>
              <a:t>cont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11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023360" y="2246811"/>
            <a:ext cx="4728754" cy="2207623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5958" y="902522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Maybe this one?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EEE009D-51B3-E343-8B9F-4957F8B17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</a:t>
            </a:r>
            <a:r>
              <a:rPr lang="en-US" dirty="0" smtClean="0"/>
              <a:t>coefficients (</a:t>
            </a:r>
            <a:r>
              <a:rPr lang="en-US" dirty="0" err="1" smtClean="0"/>
              <a:t>cont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12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036423" y="2547257"/>
            <a:ext cx="4689566" cy="1828800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5958" y="902522"/>
            <a:ext cx="1869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Or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this one?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EC788C2-C5B8-F44E-B191-2E2849473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0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3EC788C2-C5B8-F44E-B191-2E2849473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</a:t>
            </a:r>
            <a:r>
              <a:rPr lang="en-US" dirty="0" smtClean="0"/>
              <a:t>coefficients (</a:t>
            </a:r>
            <a:r>
              <a:rPr lang="en-US" dirty="0" err="1" smtClean="0"/>
              <a:t>cont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13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036423" y="2547257"/>
            <a:ext cx="4689566" cy="1828800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4209305" y="2141448"/>
            <a:ext cx="4360953" cy="2804501"/>
            <a:chOff x="4209305" y="2155736"/>
            <a:chExt cx="4360953" cy="2804501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4209305" y="4301256"/>
              <a:ext cx="5108" cy="6589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5245454" y="3419550"/>
              <a:ext cx="0" cy="4781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5413179" y="3831285"/>
              <a:ext cx="1704" cy="305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6564268" y="3096872"/>
              <a:ext cx="3405" cy="30175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8244925" y="2738092"/>
              <a:ext cx="15325" cy="9205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8570258" y="2155736"/>
              <a:ext cx="0" cy="4393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 flipH="1">
            <a:off x="783770" y="936194"/>
            <a:ext cx="602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Question: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Which line is the best? 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First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calculate the residuals </a:t>
            </a:r>
          </a:p>
        </p:txBody>
      </p:sp>
    </p:spTree>
    <p:extLst>
      <p:ext uri="{BB962C8B-B14F-4D97-AF65-F5344CB8AC3E}">
        <p14:creationId xmlns:p14="http://schemas.microsoft.com/office/powerpoint/2010/main" val="167397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</a:t>
            </a:r>
            <a:r>
              <a:rPr lang="en-US" dirty="0" smtClean="0"/>
              <a:t>coefficients (</a:t>
            </a:r>
            <a:r>
              <a:rPr lang="en-US" dirty="0" err="1" smtClean="0"/>
              <a:t>cont</a:t>
            </a:r>
            <a:r>
              <a:rPr lang="en-US" dirty="0" smtClean="0"/>
              <a:t>)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5317171"/>
              </a:xfrm>
            </p:spPr>
            <p:txBody>
              <a:bodyPr/>
              <a:lstStyle/>
              <a:p>
                <a:r>
                  <a:rPr lang="en-US" sz="2400" dirty="0"/>
                  <a:t>Again we use MSE as our </a:t>
                </a:r>
                <a:r>
                  <a:rPr lang="en-US" sz="2400" b="1" dirty="0"/>
                  <a:t>loss function</a:t>
                </a:r>
                <a:r>
                  <a:rPr lang="en-US" sz="2400" dirty="0"/>
                  <a:t>, </a:t>
                </a:r>
              </a:p>
              <a:p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We </a:t>
                </a:r>
                <a:r>
                  <a:rPr lang="en-US" sz="2400" dirty="0"/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in order to minimize the predictive errors made by our model, i.e. minimize our loss </a:t>
                </a:r>
                <a:r>
                  <a:rPr lang="en-US" sz="2400" dirty="0" smtClean="0"/>
                  <a:t>function.</a:t>
                </a:r>
              </a:p>
              <a:p>
                <a:pPr>
                  <a:spcBef>
                    <a:spcPts val="1824"/>
                  </a:spcBef>
                  <a:spcAft>
                    <a:spcPts val="600"/>
                  </a:spcAft>
                </a:pPr>
                <a:r>
                  <a:rPr lang="en-US" sz="2400" dirty="0" smtClean="0"/>
                  <a:t>Then </a:t>
                </a:r>
                <a:r>
                  <a:rPr lang="en-US" sz="2400" dirty="0"/>
                  <a:t>the optimal values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0" i="0" dirty="0">
                    <a:latin typeface="+mj-lt"/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should be:</a:t>
                </a:r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5317171"/>
              </a:xfrm>
              <a:blipFill rotWithShape="0">
                <a:blip r:embed="rId3"/>
                <a:stretch>
                  <a:fillRect l="-945" t="-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200" y="1861287"/>
            <a:ext cx="8839200" cy="1005840"/>
          </a:xfrm>
          <a:prstGeom prst="rect">
            <a:avLst/>
          </a:prstGeom>
          <a:solidFill>
            <a:srgbClr val="CFDCE8"/>
          </a:solidFill>
          <a:ln w="12700">
            <a:solidFill>
              <a:srgbClr val="C0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4480" y="5324910"/>
            <a:ext cx="4003040" cy="731520"/>
          </a:xfrm>
          <a:prstGeom prst="rect">
            <a:avLst/>
          </a:prstGeom>
          <a:solidFill>
            <a:srgbClr val="CFDCE8"/>
          </a:solidFill>
          <a:ln w="127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37172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97CAC28-8F17-A041-9AFD-E4F44A652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719" y="3038579"/>
            <a:ext cx="5486400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Estimate of the regression coefficients: brute force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 smtClean="0"/>
                  <a:t>A way to estimate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mr-IN" sz="2400" b="0" i="1" smtClean="0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mr-IN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argmin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fName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𝐿</m:t>
                        </m:r>
                      </m:e>
                    </m:func>
                  </m:oMath>
                </a14:m>
                <a:r>
                  <a:rPr lang="en-US" sz="2400" dirty="0" smtClean="0"/>
                  <a:t> is to calculate </a:t>
                </a:r>
                <a:r>
                  <a:rPr lang="en-US" sz="2400" dirty="0"/>
                  <a:t>the loss function for every possible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  <a:r>
                  <a:rPr lang="en-US" sz="2400" dirty="0" smtClean="0"/>
                  <a:t> Then </a:t>
                </a:r>
                <a:r>
                  <a:rPr lang="en-US" sz="2400" dirty="0"/>
                  <a:t>s</a:t>
                </a:r>
                <a:r>
                  <a:rPr lang="en-US" sz="2400" dirty="0" smtClean="0"/>
                  <a:t>elect the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 dirty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where the loss function is minimum. </a:t>
                </a:r>
              </a:p>
              <a:p>
                <a:r>
                  <a:rPr lang="en-US" sz="2400" dirty="0"/>
                  <a:t>E.g. the loss function for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 dirty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is fixed to be </a:t>
                </a:r>
                <a:r>
                  <a:rPr lang="en-US" sz="2400" dirty="0" smtClean="0"/>
                  <a:t>6: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945" t="-2017" r="-236" b="-18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2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/>
              <p:cNvSpPr txBox="1">
                <a:spLocks/>
              </p:cNvSpPr>
              <p:nvPr/>
            </p:nvSpPr>
            <p:spPr>
              <a:xfrm>
                <a:off x="872951" y="1100442"/>
                <a:ext cx="10346984" cy="5281313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Take the partial derivatives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sz="2400" dirty="0"/>
                  <a:t>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, set to zero, and find the solution to that equation. This procedure will give us explicit formulae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</m:oMath>
                </a14:m>
                <a:endParaRPr lang="en-US" sz="2400" dirty="0">
                  <a:ea typeface="Cambria Math" charset="0"/>
                  <a:cs typeface="Cambria Math" charset="0"/>
                </a:endParaRP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pPr>
                  <a:spcBef>
                    <a:spcPts val="624"/>
                  </a:spcBef>
                  <a:spcAft>
                    <a:spcPts val="600"/>
                  </a:spcAft>
                </a:pPr>
                <a:endParaRPr lang="en-US" sz="2400" dirty="0" smtClean="0"/>
              </a:p>
              <a:p>
                <a:pPr>
                  <a:spcBef>
                    <a:spcPts val="624"/>
                  </a:spcBef>
                  <a:spcAft>
                    <a:spcPts val="600"/>
                  </a:spcAft>
                </a:pPr>
                <a:r>
                  <a:rPr lang="en-US" sz="2400" dirty="0" smtClean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are sample means. 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2400" dirty="0"/>
                  <a:t>The line: </a:t>
                </a:r>
              </a:p>
              <a:p>
                <a:pPr>
                  <a:spcBef>
                    <a:spcPts val="0"/>
                  </a:spcBef>
                </a:pPr>
                <a:endParaRPr lang="en-US" sz="2400" dirty="0" smtClean="0"/>
              </a:p>
              <a:p>
                <a:pPr>
                  <a:spcBef>
                    <a:spcPts val="0"/>
                  </a:spcBef>
                </a:pPr>
                <a:r>
                  <a:rPr lang="en-US" sz="2400" dirty="0" smtClean="0"/>
                  <a:t>is </a:t>
                </a:r>
                <a:r>
                  <a:rPr lang="en-US" sz="2400" dirty="0"/>
                  <a:t>called the </a:t>
                </a:r>
                <a:r>
                  <a:rPr lang="en-US" sz="2400" b="1" dirty="0"/>
                  <a:t>regression line</a:t>
                </a:r>
                <a:r>
                  <a:rPr lang="en-US" sz="2400" dirty="0"/>
                  <a:t>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5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51" y="1100442"/>
                <a:ext cx="10346984" cy="5281313"/>
              </a:xfrm>
              <a:prstGeom prst="rect">
                <a:avLst/>
              </a:prstGeom>
              <a:blipFill rotWithShape="0">
                <a:blip r:embed="rId2"/>
                <a:stretch>
                  <a:fillRect l="-883" t="-924" r="-15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coefficients: </a:t>
            </a:r>
            <a:r>
              <a:rPr lang="en-US" dirty="0" smtClean="0"/>
              <a:t>exact method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16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3990575" y="2543179"/>
            <a:ext cx="4343400" cy="1800225"/>
            <a:chOff x="3714751" y="2271711"/>
            <a:chExt cx="4343400" cy="1800225"/>
          </a:xfrm>
        </p:grpSpPr>
        <p:sp>
          <p:nvSpPr>
            <p:cNvPr id="3" name="Rectangle 2"/>
            <p:cNvSpPr/>
            <p:nvPr/>
          </p:nvSpPr>
          <p:spPr>
            <a:xfrm>
              <a:off x="3714751" y="2271711"/>
              <a:ext cx="4343400" cy="1800225"/>
            </a:xfrm>
            <a:prstGeom prst="rect">
              <a:avLst/>
            </a:prstGeom>
            <a:solidFill>
              <a:schemeClr val="accent1">
                <a:alpha val="13000"/>
              </a:schemeClr>
            </a:soli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993314" y="2434223"/>
              <a:ext cx="3821947" cy="1539688"/>
              <a:chOff x="3993316" y="2434223"/>
              <a:chExt cx="3821947" cy="153968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16044" y="3571206"/>
                <a:ext cx="1936815" cy="402705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93316" y="2434223"/>
                <a:ext cx="3821947" cy="878149"/>
              </a:xfrm>
              <a:prstGeom prst="rect">
                <a:avLst/>
              </a:prstGeom>
            </p:spPr>
          </p:pic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0212" y="5231763"/>
            <a:ext cx="2292462" cy="45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3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17</a:t>
            </a:fld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337" y="173809"/>
            <a:ext cx="5838292" cy="9506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10" y="1474841"/>
            <a:ext cx="3949490" cy="263299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1210" y="1474841"/>
            <a:ext cx="4938329" cy="25643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3733" y="4127655"/>
            <a:ext cx="4341659" cy="2224036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206477" y="1227147"/>
            <a:ext cx="11680723" cy="5089159"/>
            <a:chOff x="206477" y="1227147"/>
            <a:chExt cx="11680723" cy="5089159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343525" y="1260584"/>
              <a:ext cx="14288" cy="505572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06477" y="1227147"/>
              <a:ext cx="11680723" cy="4818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/>
          <p:cNvSpPr/>
          <p:nvPr/>
        </p:nvSpPr>
        <p:spPr>
          <a:xfrm>
            <a:off x="514307" y="3758949"/>
            <a:ext cx="2260694" cy="444342"/>
          </a:xfrm>
          <a:prstGeom prst="rect">
            <a:avLst/>
          </a:prstGeom>
          <a:solidFill>
            <a:srgbClr val="F9F9F9">
              <a:alpha val="19000"/>
            </a:srgbClr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636529" y="5666407"/>
            <a:ext cx="3283100" cy="729529"/>
          </a:xfrm>
          <a:prstGeom prst="rect">
            <a:avLst/>
          </a:prstGeom>
          <a:solidFill>
            <a:srgbClr val="F9F9F9">
              <a:alpha val="19000"/>
            </a:srgbClr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2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886" y="600169"/>
            <a:ext cx="5181121" cy="3454081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</a:t>
            </a:r>
            <a:r>
              <a:rPr lang="en-US"/>
              <a:t>:  </a:t>
            </a:r>
            <a:r>
              <a:rPr lang="en-US" smtClean="0"/>
              <a:t>gradient </a:t>
            </a:r>
            <a:r>
              <a:rPr lang="en-US" dirty="0"/>
              <a:t>d</a:t>
            </a:r>
            <a:r>
              <a:rPr lang="en-US" smtClean="0"/>
              <a:t>escent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18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2691" y="3599117"/>
            <a:ext cx="10862299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 more flexible method is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Start from a random point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Determine which direction to go to reduce the loss (left or right)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Compute the slope of the function at this point and step to the right if slope is negative or step to the left if slope is positive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Goto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to #1 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5644896" y="212140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5378182" y="3355147"/>
            <a:ext cx="663265" cy="12192"/>
            <a:chOff x="5370576" y="2157984"/>
            <a:chExt cx="663265" cy="12192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5759521" y="2157984"/>
              <a:ext cx="274320" cy="119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5370576" y="2170176"/>
              <a:ext cx="274320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/>
          <p:cNvCxnSpPr/>
          <p:nvPr/>
        </p:nvCxnSpPr>
        <p:spPr>
          <a:xfrm flipH="1" flipV="1">
            <a:off x="4986528" y="1048512"/>
            <a:ext cx="1499616" cy="2267712"/>
          </a:xfrm>
          <a:prstGeom prst="line">
            <a:avLst/>
          </a:prstGeom>
          <a:ln>
            <a:solidFill>
              <a:schemeClr val="accent2">
                <a:alpha val="72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triped Right Arrow 4"/>
          <p:cNvSpPr/>
          <p:nvPr/>
        </p:nvSpPr>
        <p:spPr>
          <a:xfrm>
            <a:off x="5736336" y="3268742"/>
            <a:ext cx="355854" cy="187452"/>
          </a:xfrm>
          <a:prstGeom prst="stripedRight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5685862" y="2185598"/>
            <a:ext cx="34290" cy="1146810"/>
          </a:xfrm>
          <a:prstGeom prst="line">
            <a:avLst/>
          </a:prstGeom>
          <a:ln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71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-2.22222E-6 L 0.03021 0.0849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" y="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21 0.08495 C 0.03034 0.08611 0.0306 0.08912 0.03099 0.09028 L 0.03203 0.09329 C 0.03229 0.09375 0.03242 0.09445 0.03268 0.09468 L 0.03346 0.09583 L 0.03398 0.09884 C 0.03411 0.09931 0.03411 0.09977 0.03424 0.10023 L 0.03593 0.10463 C 0.03619 0.10509 0.03633 0.10579 0.03659 0.10625 L 0.03737 0.10764 C 0.0375 0.10857 0.0375 0.10995 0.03789 0.11065 C 0.03815 0.11111 0.03854 0.11157 0.0388 0.11204 C 0.03893 0.1125 0.03906 0.1132 0.03932 0.11366 C 0.03958 0.11412 0.03984 0.11435 0.0401 0.11458 C 0.04205 0.11991 0.03906 0.11181 0.04153 0.11759 C 0.04192 0.11852 0.04218 0.11968 0.04258 0.1206 C 0.04297 0.12107 0.04323 0.12153 0.04349 0.12199 C 0.04362 0.12245 0.04375 0.12315 0.04401 0.12361 C 0.04427 0.12407 0.04453 0.12454 0.04479 0.125 C 0.04505 0.12546 0.04518 0.12616 0.04544 0.12662 C 0.047 0.12963 0.04557 0.12431 0.04791 0.13056 C 0.04922 0.13403 0.04843 0.13287 0.04987 0.13449 C 0.05 0.13495 0.05013 0.13565 0.05039 0.13588 C 0.05065 0.13634 0.05104 0.13657 0.05117 0.13704 C 0.05143 0.1375 0.0513 0.1382 0.05156 0.13843 C 0.05195 0.13935 0.05312 0.14051 0.05312 0.14074 C 0.05351 0.14236 0.05338 0.14144 0.05338 0.14306 " pathEditMode="relative" rAng="0" ptsTypes="AAAAAAAAAAAAAAAAAAAAAAAAAAA">
                                      <p:cBhvr>
                                        <p:cTn id="4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9" y="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338 0.14306 C 0.05364 0.14352 0.05377 0.14421 0.05416 0.14491 C 0.05469 0.14583 0.05521 0.14606 0.05586 0.1463 C 0.05612 0.14676 0.05638 0.14699 0.05664 0.14745 C 0.0569 0.14769 0.05729 0.14745 0.05755 0.14792 C 0.05781 0.14815 0.05781 0.14884 0.05807 0.14931 C 0.05833 0.14977 0.05859 0.15 0.05885 0.15023 C 0.05976 0.15278 0.05911 0.15139 0.06107 0.1537 C 0.06146 0.15394 0.06159 0.1544 0.06198 0.15463 L 0.06367 0.15579 C 0.06562 0.15556 0.06771 0.15556 0.06979 0.15509 C 0.07096 0.15509 0.07096 0.15347 0.07174 0.15185 C 0.07187 0.15116 0.072 0.15069 0.07226 0.15023 L 0.07305 0.14931 C 0.07344 0.14838 0.0737 0.14699 0.07422 0.1463 C 0.07526 0.14514 0.07487 0.14583 0.07539 0.14444 " pathEditMode="relative" rAng="0" ptsTypes="AAAAAAAAAAAAAAAA">
                                      <p:cBhvr>
                                        <p:cTn id="4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539 0.14444 C 0.07513 0.14491 0.075 0.14583 0.07474 0.1463 C 0.07435 0.14699 0.0737 0.14768 0.07305 0.14815 L 0.07149 0.15023 C 0.07123 0.15046 0.07097 0.15092 0.07058 0.15116 L 0.06888 0.15208 L 0.06732 0.15301 L 0.06641 0.1537 C 0.0655 0.15347 0.06459 0.15347 0.06368 0.15301 C 0.06302 0.15301 0.0625 0.15255 0.06198 0.15208 L 0.0612 0.15162 C 0.06094 0.15116 0.06068 0.15069 0.06029 0.15023 C 0.06003 0.14977 0.05977 0.14954 0.05951 0.1493 C 0.0586 0.14768 0.05938 0.14768 0.05873 0.14768 " pathEditMode="relative" rAng="0" ptsTypes="AAAAAAAAAAAAAA">
                                      <p:cBhvr>
                                        <p:cTn id="5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" y="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  <p:bldP spid="3" grpId="4" animBg="1"/>
      <p:bldP spid="5" grpId="0" animBg="1"/>
      <p:bldP spid="5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579302D7-1ACA-224D-B29D-4D28082E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4B42DE3A-C3D5-DB4E-8609-AB055504742F}"/>
              </a:ext>
            </a:extLst>
          </p:cNvPr>
          <p:cNvSpPr txBox="1">
            <a:spLocks/>
          </p:cNvSpPr>
          <p:nvPr/>
        </p:nvSpPr>
        <p:spPr>
          <a:xfrm>
            <a:off x="600891" y="1857554"/>
            <a:ext cx="11387909" cy="4104490"/>
          </a:xfrm>
          <a:prstGeom prst="rect">
            <a:avLst/>
          </a:prstGeom>
        </p:spPr>
        <p:txBody>
          <a:bodyPr/>
          <a:lstStyle>
            <a:lvl1pPr marL="342878" indent="-342878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01" indent="-285732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2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96" indent="-228585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66" indent="-228585" algn="l" defTabSz="457171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3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7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4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indent="-457189">
              <a:spcAft>
                <a:spcPts val="1700"/>
              </a:spcAft>
              <a:buFont typeface="Arial" charset="0"/>
              <a:buChar char="•"/>
            </a:pP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Advanced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Sections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(A-Sections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):</a:t>
            </a:r>
          </a:p>
          <a:p>
            <a:pPr marL="400023" lvl="1" indent="0">
              <a:spcAft>
                <a:spcPts val="1700"/>
              </a:spcAft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TODAY @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4:30pm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400" dirty="0" smtClean="0">
                <a:solidFill>
                  <a:srgbClr val="C00000"/>
                </a:solidFill>
              </a:rPr>
              <a:t>MD </a:t>
            </a:r>
            <a:r>
              <a:rPr lang="pl-PL" sz="2400" b="1" dirty="0"/>
              <a:t> </a:t>
            </a:r>
            <a:r>
              <a:rPr lang="pl-PL" sz="2400" dirty="0">
                <a:solidFill>
                  <a:srgbClr val="C00000"/>
                </a:solidFill>
              </a:rPr>
              <a:t>G115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400023" lvl="1" indent="0">
              <a:spcAft>
                <a:spcPts val="1700"/>
              </a:spcAft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Linear Algebra and Hypothesis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Testing, Pavlos + Kevin</a:t>
            </a:r>
          </a:p>
          <a:p>
            <a:pPr marL="457200" indent="-457200">
              <a:spcBef>
                <a:spcPts val="72"/>
              </a:spcBef>
              <a:spcAft>
                <a:spcPts val="1700"/>
              </a:spcAft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ED-Exercises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grading: </a:t>
            </a:r>
          </a:p>
          <a:p>
            <a:pPr marL="1257248" lvl="2" indent="-457200">
              <a:spcBef>
                <a:spcPts val="72"/>
              </a:spcBef>
              <a:spcAft>
                <a:spcPts val="1100"/>
              </a:spcAft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All exercises together are equivalent to one question for that day’s quiz.</a:t>
            </a:r>
          </a:p>
          <a:p>
            <a:pPr marL="1257248" lvl="2" indent="-457200">
              <a:spcBef>
                <a:spcPts val="72"/>
              </a:spcBef>
              <a:spcAft>
                <a:spcPts val="1100"/>
              </a:spcAft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 grade for accuracy. You will receive full grade even if it fails the finicky test.</a:t>
            </a:r>
          </a:p>
          <a:p>
            <a:pPr marL="1257248" lvl="2" indent="-457200">
              <a:spcBef>
                <a:spcPts val="72"/>
              </a:spcBef>
              <a:spcAft>
                <a:spcPts val="1100"/>
              </a:spcAft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 will grade these exercises very leniently.</a:t>
            </a:r>
          </a:p>
          <a:p>
            <a:pPr marL="400023" lvl="1" indent="0">
              <a:spcAft>
                <a:spcPts val="1700"/>
              </a:spcAft>
              <a:buNone/>
            </a:pPr>
            <a:r>
              <a:rPr lang="en-US" dirty="0"/>
              <a:t>	</a:t>
            </a:r>
            <a:r>
              <a:rPr lang="en-US" dirty="0" smtClean="0"/>
              <a:t>	 </a:t>
            </a:r>
            <a:r>
              <a:rPr lang="en-US" dirty="0"/>
              <a:t/>
            </a:r>
            <a:br>
              <a:rPr lang="en-US" dirty="0"/>
            </a:b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33BD8E3E-02C2-A04A-ABCD-1382F18753BD}"/>
              </a:ext>
            </a:extLst>
          </p:cNvPr>
          <p:cNvSpPr txBox="1">
            <a:spLocks/>
          </p:cNvSpPr>
          <p:nvPr/>
        </p:nvSpPr>
        <p:spPr>
          <a:xfrm>
            <a:off x="2851121" y="580975"/>
            <a:ext cx="6698717" cy="7048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algn="ctr" defTabSz="457171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fontAlgn="ctr"/>
            <a:r>
              <a:rPr lang="en-US" sz="4000" dirty="0">
                <a:solidFill>
                  <a:schemeClr val="bg2"/>
                </a:solidFill>
              </a:rPr>
              <a:t>ANNOUNCEMENTS</a:t>
            </a:r>
          </a:p>
        </p:txBody>
      </p:sp>
    </p:spTree>
    <p:extLst>
      <p:ext uri="{BB962C8B-B14F-4D97-AF65-F5344CB8AC3E}">
        <p14:creationId xmlns:p14="http://schemas.microsoft.com/office/powerpoint/2010/main" val="89844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Estimate of the regression coefficients:  </a:t>
            </a:r>
            <a:r>
              <a:rPr lang="en-US" dirty="0" smtClean="0"/>
              <a:t>gradient </a:t>
            </a:r>
            <a:r>
              <a:rPr lang="en-US" dirty="0"/>
              <a:t>d</a:t>
            </a:r>
            <a:r>
              <a:rPr lang="en-US" dirty="0" smtClean="0"/>
              <a:t>escent 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581643" cy="2111143"/>
          </a:xfrm>
        </p:spPr>
        <p:txBody>
          <a:bodyPr/>
          <a:lstStyle/>
          <a:p>
            <a:r>
              <a:rPr lang="en-US" sz="2400" b="1" dirty="0" smtClean="0"/>
              <a:t>Question</a:t>
            </a:r>
            <a:r>
              <a:rPr lang="en-US" sz="2400" dirty="0" smtClean="0"/>
              <a:t>: What is the mathematical function that describes the slope? </a:t>
            </a:r>
          </a:p>
          <a:p>
            <a:pPr indent="1381125"/>
            <a:r>
              <a:rPr lang="en-US" sz="2400" b="1" dirty="0">
                <a:solidFill>
                  <a:srgbClr val="C00000"/>
                </a:solidFill>
              </a:rPr>
              <a:t>Derivative</a:t>
            </a:r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Question:  </a:t>
            </a:r>
            <a:r>
              <a:rPr lang="en-US" sz="2400" dirty="0"/>
              <a:t>What do you think it is a good approach for telling the model how to change (what is the step size) to become better? </a:t>
            </a:r>
            <a:endParaRPr lang="en-US" sz="2400" dirty="0" smtClean="0"/>
          </a:p>
          <a:p>
            <a:pPr marL="1381125"/>
            <a:r>
              <a:rPr lang="en-US" sz="2400" b="1" dirty="0" smtClean="0">
                <a:solidFill>
                  <a:srgbClr val="C00000"/>
                </a:solidFill>
              </a:rPr>
              <a:t>If </a:t>
            </a:r>
            <a:r>
              <a:rPr lang="en-US" sz="2400" b="1" dirty="0">
                <a:solidFill>
                  <a:srgbClr val="C00000"/>
                </a:solidFill>
              </a:rPr>
              <a:t>the step is proportional to the slope then you </a:t>
            </a:r>
            <a:r>
              <a:rPr lang="en-US" sz="2400" b="1" dirty="0" smtClean="0">
                <a:solidFill>
                  <a:srgbClr val="C00000"/>
                </a:solidFill>
              </a:rPr>
              <a:t>avoid overshooting </a:t>
            </a:r>
            <a:r>
              <a:rPr lang="en-US" sz="2400" b="1" dirty="0">
                <a:solidFill>
                  <a:srgbClr val="C00000"/>
                </a:solidFill>
              </a:rPr>
              <a:t>the </a:t>
            </a:r>
            <a:r>
              <a:rPr lang="en-US" sz="2400" b="1" dirty="0" smtClean="0">
                <a:solidFill>
                  <a:srgbClr val="C00000"/>
                </a:solidFill>
              </a:rPr>
              <a:t>minimum</a:t>
            </a:r>
            <a:endParaRPr lang="en-US" sz="2400" b="1" dirty="0">
              <a:solidFill>
                <a:srgbClr val="C00000"/>
              </a:solidFill>
            </a:endParaRPr>
          </a:p>
          <a:p>
            <a:endParaRPr lang="en-US" sz="2400" dirty="0" smtClean="0"/>
          </a:p>
          <a:p>
            <a:r>
              <a:rPr lang="en-US" sz="2400" b="1" dirty="0" smtClean="0"/>
              <a:t>Question</a:t>
            </a:r>
            <a:r>
              <a:rPr lang="en-US" sz="2400" dirty="0" smtClean="0"/>
              <a:t>: How do we generalize this to more than one predictor?</a:t>
            </a:r>
          </a:p>
          <a:p>
            <a:r>
              <a:rPr lang="en-US" sz="2400" b="1" dirty="0" smtClean="0">
                <a:solidFill>
                  <a:srgbClr val="C00000"/>
                </a:solidFill>
              </a:rPr>
              <a:t>			Take </a:t>
            </a:r>
            <a:r>
              <a:rPr lang="en-US" sz="2400" b="1" dirty="0">
                <a:solidFill>
                  <a:srgbClr val="C00000"/>
                </a:solidFill>
              </a:rPr>
              <a:t>the derivative with respect to each coefficient and do </a:t>
            </a:r>
            <a:r>
              <a:rPr lang="en-US" sz="2400" b="1" dirty="0" smtClean="0">
                <a:solidFill>
                  <a:srgbClr val="C00000"/>
                </a:solidFill>
              </a:rPr>
              <a:t>				the </a:t>
            </a:r>
            <a:r>
              <a:rPr lang="en-US" sz="2400" b="1" dirty="0">
                <a:solidFill>
                  <a:srgbClr val="C00000"/>
                </a:solidFill>
              </a:rPr>
              <a:t>same sequentially</a:t>
            </a:r>
          </a:p>
          <a:p>
            <a:endParaRPr lang="en-US" sz="2400" b="1" dirty="0" smtClean="0"/>
          </a:p>
          <a:p>
            <a:endParaRPr lang="en-US" b="1" dirty="0"/>
          </a:p>
          <a:p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36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coefficients:  </a:t>
            </a:r>
            <a:r>
              <a:rPr lang="en-US" dirty="0" smtClean="0"/>
              <a:t>gradient </a:t>
            </a:r>
            <a:r>
              <a:rPr lang="en-US" dirty="0"/>
              <a:t>d</a:t>
            </a:r>
            <a:r>
              <a:rPr lang="en-US" dirty="0" smtClean="0"/>
              <a:t>escent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077550"/>
            <a:ext cx="10596585" cy="5160412"/>
          </a:xfrm>
        </p:spPr>
        <p:txBody>
          <a:bodyPr/>
          <a:lstStyle/>
          <a:p>
            <a:r>
              <a:rPr lang="en-US" sz="2400" dirty="0" smtClean="0"/>
              <a:t>We know that we want to go in the opposite direction of the derivative and we know we want to be making a step proportionally to the derivative. </a:t>
            </a:r>
          </a:p>
          <a:p>
            <a:endParaRPr lang="en-US" sz="2400" dirty="0" smtClean="0"/>
          </a:p>
          <a:p>
            <a:pPr>
              <a:spcBef>
                <a:spcPts val="1824"/>
              </a:spcBef>
            </a:pPr>
            <a:r>
              <a:rPr lang="en-US" sz="2400" dirty="0" smtClean="0"/>
              <a:t>Making a step means: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078789" y="3074488"/>
                <a:ext cx="2766335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𝑛𝑒𝑤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𝑜𝑙𝑑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𝑠𝑡𝑒𝑝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789" y="3074488"/>
                <a:ext cx="2766335" cy="375872"/>
              </a:xfrm>
              <a:prstGeom prst="rect">
                <a:avLst/>
              </a:prstGeom>
              <a:blipFill rotWithShape="0">
                <a:blip r:embed="rId2"/>
                <a:stretch>
                  <a:fillRect l="-881" t="-3226" r="-2643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833415" y="3649313"/>
            <a:ext cx="10596585" cy="1379175"/>
            <a:chOff x="833415" y="3649313"/>
            <a:chExt cx="10596585" cy="1379175"/>
          </a:xfrm>
        </p:grpSpPr>
        <p:sp>
          <p:nvSpPr>
            <p:cNvPr id="6" name="Content Placeholder 2"/>
            <p:cNvSpPr txBox="1">
              <a:spLocks/>
            </p:cNvSpPr>
            <p:nvPr/>
          </p:nvSpPr>
          <p:spPr>
            <a:xfrm>
              <a:off x="833415" y="3649313"/>
              <a:ext cx="10596585" cy="1379175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0" indent="0" algn="l" defTabSz="457182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1pPr>
              <a:lvl2pPr marL="742920" indent="-285738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2pPr>
              <a:lvl3pPr marL="114295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3pPr>
              <a:lvl4pPr marL="1600136" indent="-228590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4pPr>
              <a:lvl5pPr marL="2057317" indent="-228590" algn="l" defTabSz="457182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5pPr>
              <a:lvl6pPr marL="2514499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 smtClean="0"/>
                <a:t>Opposite direction of the </a:t>
              </a:r>
              <a:r>
                <a:rPr lang="en-US" sz="2400" dirty="0" smtClean="0"/>
                <a:t>derivative and proportional to the derivative </a:t>
              </a:r>
              <a:r>
                <a:rPr lang="en-US" sz="2400" dirty="0" smtClean="0"/>
                <a:t>means:   </a:t>
              </a:r>
            </a:p>
            <a:p>
              <a:endParaRPr lang="en-US" sz="2400" dirty="0" smtClean="0"/>
            </a:p>
            <a:p>
              <a:endParaRPr lang="en-US" sz="2400" dirty="0" smtClean="0"/>
            </a:p>
            <a:p>
              <a:endParaRPr lang="en-US" sz="2400" dirty="0" smtClean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4848189" y="4139556"/>
                  <a:ext cx="2804101" cy="7012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𝑛𝑒𝑤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𝑜𝑙𝑑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  <m:f>
                          <m:fPr>
                            <m:ctrlPr>
                              <a:rPr lang="mr-IN" sz="2400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charset="0"/>
                              </a:rPr>
                              <m:t>𝑑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charset="0"/>
                              </a:rPr>
                              <m:t>𝑑𝑤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8189" y="4139556"/>
                  <a:ext cx="2804101" cy="70121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Content Placeholder 2"/>
          <p:cNvSpPr txBox="1">
            <a:spLocks/>
          </p:cNvSpPr>
          <p:nvPr/>
        </p:nvSpPr>
        <p:spPr>
          <a:xfrm>
            <a:off x="951946" y="5133502"/>
            <a:ext cx="10596585" cy="137917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Change to more conventional notation: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4839691" y="5713065"/>
                <a:ext cx="282109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+1)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𝑑𝑤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691" y="5713065"/>
                <a:ext cx="2821093" cy="70121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Callout 39"/>
          <p:cNvSpPr/>
          <p:nvPr/>
        </p:nvSpPr>
        <p:spPr>
          <a:xfrm>
            <a:off x="8229600" y="2442112"/>
            <a:ext cx="1828800" cy="1403105"/>
          </a:xfrm>
          <a:prstGeom prst="wedgeEllipseCallout">
            <a:avLst>
              <a:gd name="adj1" fmla="val -111921"/>
              <a:gd name="adj2" fmla="val 84827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Learning Rate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26894" y="2087393"/>
                <a:ext cx="926929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Notation:                                     </a:t>
                </a:r>
                <a:r>
                  <a:rPr lang="en-US" sz="2400" b="0" dirty="0" smtClean="0"/>
                  <a:t>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𝑤</m:t>
                    </m:r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894" y="2087393"/>
                <a:ext cx="9269292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972" t="-24590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631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38" grpId="0"/>
      <p:bldP spid="39" grpId="0"/>
      <p:bldP spid="40" grpId="0" animBg="1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the regression coefficients:  </a:t>
            </a:r>
            <a:r>
              <a:rPr lang="en-US" dirty="0" smtClean="0"/>
              <a:t>gradient </a:t>
            </a:r>
            <a:r>
              <a:rPr lang="en-US" dirty="0"/>
              <a:t>d</a:t>
            </a:r>
            <a:r>
              <a:rPr lang="en-US" dirty="0" smtClean="0"/>
              <a:t>escent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Google Shape;479;p43"/>
              <p:cNvSpPr txBox="1">
                <a:spLocks noGrp="1"/>
              </p:cNvSpPr>
              <p:nvPr>
                <p:ph idx="1"/>
              </p:nvPr>
            </p:nvSpPr>
            <p:spPr>
              <a:xfrm>
                <a:off x="584528" y="1381799"/>
                <a:ext cx="5622771" cy="408265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14300"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</a:pPr>
                <a:r>
                  <a:rPr lang="en-US" sz="2400" b="1" dirty="0" smtClean="0"/>
                  <a:t>Summary of Gradient Descent </a:t>
                </a:r>
              </a:p>
              <a:p>
                <a: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Arial" charset="0"/>
                  <a:buChar char="•"/>
                </a:pPr>
                <a:r>
                  <a:rPr lang="en-US" sz="2400" dirty="0" smtClean="0"/>
                  <a:t>Algorithm for optimization of first order to finding a minimum of a function. </a:t>
                </a:r>
              </a:p>
              <a:p>
                <a:pPr marL="457200" lvl="0" indent="-342900" rtl="0">
                  <a:spcBef>
                    <a:spcPts val="1000"/>
                  </a:spcBef>
                  <a:spcAft>
                    <a:spcPts val="0"/>
                  </a:spcAft>
                  <a:buSzPts val="1800"/>
                  <a:buFont typeface="Arial" charset="0"/>
                  <a:buChar char="•"/>
                </a:pPr>
                <a:r>
                  <a:rPr lang="en-US" sz="2400" dirty="0" smtClean="0"/>
                  <a:t>It is an iterative </a:t>
                </a:r>
                <a:r>
                  <a:rPr lang="en-US" sz="2400" dirty="0" smtClean="0"/>
                  <a:t>method.</a:t>
                </a:r>
                <a:endParaRPr lang="en-US" sz="2400" dirty="0" smtClean="0"/>
              </a:p>
              <a:p>
                <a:pPr marL="457200" lvl="0" indent="-342900" rtl="0">
                  <a:spcBef>
                    <a:spcPts val="1000"/>
                  </a:spcBef>
                  <a:spcAft>
                    <a:spcPts val="0"/>
                  </a:spcAft>
                  <a:buSzPts val="1800"/>
                  <a:buFont typeface="Arial" charset="0"/>
                  <a:buChar char="•"/>
                </a:pPr>
                <a:r>
                  <a:rPr lang="en-US" sz="2400" i="1" dirty="0" smtClean="0"/>
                  <a:t>L</a:t>
                </a:r>
                <a:r>
                  <a:rPr lang="en-US" sz="2400" dirty="0" smtClean="0"/>
                  <a:t> is decreasing in the direction of the negative </a:t>
                </a:r>
                <a:r>
                  <a:rPr lang="en-US" sz="2400" dirty="0" smtClean="0"/>
                  <a:t>derivative.</a:t>
                </a:r>
                <a:endParaRPr lang="en-US" sz="2400" dirty="0" smtClean="0"/>
              </a:p>
              <a:p>
                <a:pPr marL="457200" lvl="0" indent="-342900" rtl="0">
                  <a:spcBef>
                    <a:spcPts val="1000"/>
                  </a:spcBef>
                  <a:spcAft>
                    <a:spcPts val="0"/>
                  </a:spcAft>
                  <a:buSzPts val="1800"/>
                  <a:buFont typeface="Arial" charset="0"/>
                  <a:buChar char="•"/>
                </a:pPr>
                <a:r>
                  <a:rPr lang="en-US" sz="2400" dirty="0" smtClean="0"/>
                  <a:t>The learning rate is controlled by the magnitude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sz="2400" dirty="0" smtClean="0"/>
                  <a:t>.</a:t>
                </a:r>
                <a:endParaRPr lang="en-US" sz="2400" dirty="0"/>
              </a:p>
              <a:p>
                <a:pPr marL="0" lvl="0" indent="0" rtl="0">
                  <a:spcBef>
                    <a:spcPts val="1000"/>
                  </a:spcBef>
                  <a:spcAft>
                    <a:spcPts val="0"/>
                  </a:spcAft>
                  <a:buNone/>
                </a:pPr>
                <a:endParaRPr lang="en-US" sz="2400" dirty="0"/>
              </a:p>
              <a:p>
                <a:pPr marL="0" lvl="0" indent="0" rtl="0">
                  <a:spcBef>
                    <a:spcPts val="1000"/>
                  </a:spcBef>
                  <a:spcAft>
                    <a:spcPts val="0"/>
                  </a:spcAft>
                  <a:buNone/>
                </a:pPr>
                <a:endParaRPr lang="en-US" sz="2400" b="1" dirty="0"/>
              </a:p>
              <a:p>
                <a:pPr marL="0" marR="0" lvl="0" indent="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endParaRPr sz="2400" dirty="0"/>
              </a:p>
            </p:txBody>
          </p:sp>
        </mc:Choice>
        <mc:Fallback>
          <p:sp>
            <p:nvSpPr>
              <p:cNvPr id="10" name="Google Shape;479;p4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4528" y="1381799"/>
                <a:ext cx="5622771" cy="4082654"/>
              </a:xfrm>
              <a:prstGeom prst="rect">
                <a:avLst/>
              </a:prstGeom>
              <a:blipFill rotWithShape="0">
                <a:blip r:embed="rId2"/>
                <a:stretch>
                  <a:fillRect b="-2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21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6912028" y="2851581"/>
            <a:ext cx="3691950" cy="2866600"/>
            <a:chOff x="6874450" y="2814003"/>
            <a:chExt cx="3691950" cy="2866600"/>
          </a:xfrm>
        </p:grpSpPr>
        <p:sp>
          <p:nvSpPr>
            <p:cNvPr id="7" name="Google Shape;473;p43"/>
            <p:cNvSpPr/>
            <p:nvPr/>
          </p:nvSpPr>
          <p:spPr>
            <a:xfrm>
              <a:off x="7575175" y="3337478"/>
              <a:ext cx="2813250" cy="1495125"/>
            </a:xfrm>
            <a:custGeom>
              <a:avLst/>
              <a:gdLst/>
              <a:ahLst/>
              <a:cxnLst/>
              <a:rect l="0" t="0" r="0" b="0"/>
              <a:pathLst>
                <a:path w="112530" h="59805" extrusionOk="0">
                  <a:moveTo>
                    <a:pt x="0" y="8746"/>
                  </a:moveTo>
                  <a:cubicBezTo>
                    <a:pt x="5016" y="20037"/>
                    <a:pt x="9747" y="35054"/>
                    <a:pt x="21468" y="38961"/>
                  </a:cubicBezTo>
                  <a:cubicBezTo>
                    <a:pt x="25008" y="40141"/>
                    <a:pt x="29495" y="39839"/>
                    <a:pt x="32600" y="37769"/>
                  </a:cubicBezTo>
                  <a:cubicBezTo>
                    <a:pt x="36791" y="34974"/>
                    <a:pt x="37317" y="28467"/>
                    <a:pt x="41347" y="25444"/>
                  </a:cubicBezTo>
                  <a:cubicBezTo>
                    <a:pt x="43701" y="23679"/>
                    <a:pt x="47427" y="25393"/>
                    <a:pt x="50093" y="26637"/>
                  </a:cubicBezTo>
                  <a:cubicBezTo>
                    <a:pt x="60686" y="31580"/>
                    <a:pt x="60912" y="47790"/>
                    <a:pt x="69176" y="56057"/>
                  </a:cubicBezTo>
                  <a:cubicBezTo>
                    <a:pt x="70815" y="57697"/>
                    <a:pt x="72924" y="60317"/>
                    <a:pt x="75140" y="59635"/>
                  </a:cubicBezTo>
                  <a:cubicBezTo>
                    <a:pt x="86327" y="56193"/>
                    <a:pt x="87008" y="39457"/>
                    <a:pt x="93030" y="29420"/>
                  </a:cubicBezTo>
                  <a:cubicBezTo>
                    <a:pt x="99043" y="19396"/>
                    <a:pt x="114951" y="11339"/>
                    <a:pt x="112113" y="0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8" name="Google Shape;474;p43"/>
            <p:cNvCxnSpPr/>
            <p:nvPr/>
          </p:nvCxnSpPr>
          <p:spPr>
            <a:xfrm flipH="1">
              <a:off x="9613725" y="36993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475;p43"/>
            <p:cNvCxnSpPr/>
            <p:nvPr/>
          </p:nvCxnSpPr>
          <p:spPr>
            <a:xfrm flipH="1">
              <a:off x="8288575" y="36777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476;p43"/>
            <p:cNvCxnSpPr/>
            <p:nvPr/>
          </p:nvCxnSpPr>
          <p:spPr>
            <a:xfrm>
              <a:off x="9042875" y="41348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477;p43"/>
            <p:cNvCxnSpPr/>
            <p:nvPr/>
          </p:nvCxnSpPr>
          <p:spPr>
            <a:xfrm>
              <a:off x="7527650" y="328360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480;p43"/>
            <p:cNvCxnSpPr/>
            <p:nvPr/>
          </p:nvCxnSpPr>
          <p:spPr>
            <a:xfrm>
              <a:off x="7377500" y="2916253"/>
              <a:ext cx="0" cy="2548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481;p43"/>
            <p:cNvCxnSpPr/>
            <p:nvPr/>
          </p:nvCxnSpPr>
          <p:spPr>
            <a:xfrm>
              <a:off x="6874450" y="5231078"/>
              <a:ext cx="3485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5" name="Google Shape;483;p43"/>
            <p:cNvSpPr txBox="1"/>
            <p:nvPr/>
          </p:nvSpPr>
          <p:spPr>
            <a:xfrm>
              <a:off x="6964500" y="2877828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/>
                <a:t>L</a:t>
              </a:r>
              <a:endParaRPr sz="1800" b="1" dirty="0"/>
            </a:p>
          </p:txBody>
        </p:sp>
        <p:sp>
          <p:nvSpPr>
            <p:cNvPr id="16" name="Google Shape;482;p43"/>
            <p:cNvSpPr txBox="1"/>
            <p:nvPr/>
          </p:nvSpPr>
          <p:spPr>
            <a:xfrm>
              <a:off x="10153300" y="5248303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/>
                <a:t>w</a:t>
              </a:r>
              <a:endParaRPr sz="1800" dirty="0"/>
            </a:p>
          </p:txBody>
        </p:sp>
        <p:sp>
          <p:nvSpPr>
            <p:cNvPr id="17" name="Google Shape;484;p43"/>
            <p:cNvSpPr/>
            <p:nvPr/>
          </p:nvSpPr>
          <p:spPr>
            <a:xfrm>
              <a:off x="7619900" y="3510103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" name="Google Shape;485;p43"/>
            <p:cNvCxnSpPr/>
            <p:nvPr/>
          </p:nvCxnSpPr>
          <p:spPr>
            <a:xfrm>
              <a:off x="7802300" y="3601303"/>
              <a:ext cx="3345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" name="Google Shape;486;p43"/>
            <p:cNvSpPr/>
            <p:nvPr/>
          </p:nvSpPr>
          <p:spPr>
            <a:xfrm>
              <a:off x="9705971" y="391907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487;p43"/>
            <p:cNvCxnSpPr/>
            <p:nvPr/>
          </p:nvCxnSpPr>
          <p:spPr>
            <a:xfrm rot="10800000">
              <a:off x="9428771" y="4010272"/>
              <a:ext cx="2772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" name="Google Shape;488;p43"/>
            <p:cNvSpPr/>
            <p:nvPr/>
          </p:nvSpPr>
          <p:spPr>
            <a:xfrm rot="4578386">
              <a:off x="8363975" y="3904201"/>
              <a:ext cx="182487" cy="182487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" name="Google Shape;489;p43"/>
            <p:cNvCxnSpPr/>
            <p:nvPr/>
          </p:nvCxnSpPr>
          <p:spPr>
            <a:xfrm rot="10800000">
              <a:off x="8131669" y="4017045"/>
              <a:ext cx="2349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" name="Google Shape;490;p43"/>
            <p:cNvSpPr/>
            <p:nvPr/>
          </p:nvSpPr>
          <p:spPr>
            <a:xfrm>
              <a:off x="9141744" y="435676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" name="Google Shape;491;p43"/>
            <p:cNvCxnSpPr/>
            <p:nvPr/>
          </p:nvCxnSpPr>
          <p:spPr>
            <a:xfrm>
              <a:off x="9324144" y="4447962"/>
              <a:ext cx="2238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5" name="Google Shape;492;p43"/>
            <p:cNvSpPr/>
            <p:nvPr/>
          </p:nvSpPr>
          <p:spPr>
            <a:xfrm>
              <a:off x="8780472" y="3130224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" name="Google Shape;493;p43"/>
            <p:cNvCxnSpPr/>
            <p:nvPr/>
          </p:nvCxnSpPr>
          <p:spPr>
            <a:xfrm>
              <a:off x="8962872" y="3221424"/>
              <a:ext cx="2871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" name="Google Shape;494;p43"/>
            <p:cNvCxnSpPr/>
            <p:nvPr/>
          </p:nvCxnSpPr>
          <p:spPr>
            <a:xfrm rot="10800000">
              <a:off x="8474772" y="3221424"/>
              <a:ext cx="3057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8" name="Google Shape;495;p43"/>
            <p:cNvSpPr txBox="1"/>
            <p:nvPr/>
          </p:nvSpPr>
          <p:spPr>
            <a:xfrm>
              <a:off x="8415025" y="2814003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-</a:t>
              </a:r>
              <a:endParaRPr sz="2000"/>
            </a:p>
          </p:txBody>
        </p:sp>
        <p:sp>
          <p:nvSpPr>
            <p:cNvPr id="29" name="Google Shape;496;p43"/>
            <p:cNvSpPr txBox="1"/>
            <p:nvPr/>
          </p:nvSpPr>
          <p:spPr>
            <a:xfrm>
              <a:off x="9024625" y="2814003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+</a:t>
              </a:r>
              <a:endParaRPr sz="2000"/>
            </a:p>
          </p:txBody>
        </p:sp>
        <p:cxnSp>
          <p:nvCxnSpPr>
            <p:cNvPr id="30" name="Google Shape;497;p43"/>
            <p:cNvCxnSpPr/>
            <p:nvPr/>
          </p:nvCxnSpPr>
          <p:spPr>
            <a:xfrm>
              <a:off x="7711100" y="3692503"/>
              <a:ext cx="0" cy="15201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498;p43"/>
            <p:cNvCxnSpPr/>
            <p:nvPr/>
          </p:nvCxnSpPr>
          <p:spPr>
            <a:xfrm>
              <a:off x="8476819" y="4084095"/>
              <a:ext cx="0" cy="11682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499;p43"/>
            <p:cNvCxnSpPr/>
            <p:nvPr/>
          </p:nvCxnSpPr>
          <p:spPr>
            <a:xfrm>
              <a:off x="9797171" y="4101472"/>
              <a:ext cx="0" cy="11013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500;p43"/>
            <p:cNvCxnSpPr/>
            <p:nvPr/>
          </p:nvCxnSpPr>
          <p:spPr>
            <a:xfrm>
              <a:off x="9232944" y="4539162"/>
              <a:ext cx="0" cy="668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7067278" y="1382564"/>
                <a:ext cx="282109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+1)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𝑑𝑤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278" y="1382564"/>
                <a:ext cx="2821093" cy="70121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16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3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Descent: </a:t>
            </a:r>
            <a:r>
              <a:rPr lang="en-US" dirty="0"/>
              <a:t>c</a:t>
            </a:r>
            <a:r>
              <a:rPr lang="en-US" dirty="0" smtClean="0"/>
              <a:t>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554" y="1167801"/>
            <a:ext cx="10823054" cy="2111143"/>
          </a:xfrm>
        </p:spPr>
        <p:txBody>
          <a:bodyPr/>
          <a:lstStyle/>
          <a:p>
            <a:pPr lvl="0">
              <a:spcAft>
                <a:spcPts val="2400"/>
              </a:spcAft>
            </a:pPr>
            <a:r>
              <a:rPr lang="en-US" sz="2400" b="1" dirty="0" smtClean="0"/>
              <a:t>Gradient Descent Considerations (more in coming </a:t>
            </a:r>
            <a:br>
              <a:rPr lang="en-US" sz="2400" b="1" dirty="0" smtClean="0"/>
            </a:br>
            <a:r>
              <a:rPr lang="en-US" sz="2400" b="1" dirty="0" smtClean="0"/>
              <a:t>lectures)</a:t>
            </a:r>
            <a:endParaRPr lang="en-US" sz="2400" dirty="0" smtClean="0"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We still need to derive or compute the 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derivatives.</a:t>
            </a:r>
            <a:endParaRPr lang="en-US" sz="2400" dirty="0" smtClean="0"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We need to know what is the learning 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rate or how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/>
            </a:r>
            <a:br>
              <a:rPr lang="en-US" sz="2400" dirty="0">
                <a:latin typeface="Karla" charset="0"/>
                <a:ea typeface="Karla" charset="0"/>
                <a:cs typeface="Karla" charset="0"/>
              </a:rPr>
            </a:b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to set 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it.</a:t>
            </a:r>
            <a:endParaRPr lang="en-US" sz="2400" dirty="0" smtClean="0"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We need to avoid local 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minima.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Finally, the full loss function includes summing up all individual ‘</a:t>
            </a:r>
            <a:r>
              <a:rPr lang="en-US" sz="2400" i="1" dirty="0" smtClean="0">
                <a:latin typeface="Karla" charset="0"/>
                <a:ea typeface="Karla" charset="0"/>
                <a:cs typeface="Karla" charset="0"/>
              </a:rPr>
              <a:t>errors’.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This can be hundreds of thousands of examples. </a:t>
            </a:r>
            <a:endParaRPr lang="en-US" sz="2400" i="1" dirty="0" smtClean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150758" y="1169317"/>
            <a:ext cx="3691950" cy="2866600"/>
            <a:chOff x="6874450" y="2814003"/>
            <a:chExt cx="3691950" cy="2866600"/>
          </a:xfrm>
        </p:grpSpPr>
        <p:sp>
          <p:nvSpPr>
            <p:cNvPr id="6" name="Google Shape;473;p43"/>
            <p:cNvSpPr/>
            <p:nvPr/>
          </p:nvSpPr>
          <p:spPr>
            <a:xfrm>
              <a:off x="7575175" y="3337478"/>
              <a:ext cx="2813250" cy="1495125"/>
            </a:xfrm>
            <a:custGeom>
              <a:avLst/>
              <a:gdLst/>
              <a:ahLst/>
              <a:cxnLst/>
              <a:rect l="0" t="0" r="0" b="0"/>
              <a:pathLst>
                <a:path w="112530" h="59805" extrusionOk="0">
                  <a:moveTo>
                    <a:pt x="0" y="8746"/>
                  </a:moveTo>
                  <a:cubicBezTo>
                    <a:pt x="5016" y="20037"/>
                    <a:pt x="9747" y="35054"/>
                    <a:pt x="21468" y="38961"/>
                  </a:cubicBezTo>
                  <a:cubicBezTo>
                    <a:pt x="25008" y="40141"/>
                    <a:pt x="29495" y="39839"/>
                    <a:pt x="32600" y="37769"/>
                  </a:cubicBezTo>
                  <a:cubicBezTo>
                    <a:pt x="36791" y="34974"/>
                    <a:pt x="37317" y="28467"/>
                    <a:pt x="41347" y="25444"/>
                  </a:cubicBezTo>
                  <a:cubicBezTo>
                    <a:pt x="43701" y="23679"/>
                    <a:pt x="47427" y="25393"/>
                    <a:pt x="50093" y="26637"/>
                  </a:cubicBezTo>
                  <a:cubicBezTo>
                    <a:pt x="60686" y="31580"/>
                    <a:pt x="60912" y="47790"/>
                    <a:pt x="69176" y="56057"/>
                  </a:cubicBezTo>
                  <a:cubicBezTo>
                    <a:pt x="70815" y="57697"/>
                    <a:pt x="72924" y="60317"/>
                    <a:pt x="75140" y="59635"/>
                  </a:cubicBezTo>
                  <a:cubicBezTo>
                    <a:pt x="86327" y="56193"/>
                    <a:pt x="87008" y="39457"/>
                    <a:pt x="93030" y="29420"/>
                  </a:cubicBezTo>
                  <a:cubicBezTo>
                    <a:pt x="99043" y="19396"/>
                    <a:pt x="114951" y="11339"/>
                    <a:pt x="112113" y="0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7" name="Google Shape;474;p43"/>
            <p:cNvCxnSpPr/>
            <p:nvPr/>
          </p:nvCxnSpPr>
          <p:spPr>
            <a:xfrm flipH="1">
              <a:off x="9613725" y="36993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475;p43"/>
            <p:cNvCxnSpPr/>
            <p:nvPr/>
          </p:nvCxnSpPr>
          <p:spPr>
            <a:xfrm flipH="1">
              <a:off x="8288575" y="36777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476;p43"/>
            <p:cNvCxnSpPr/>
            <p:nvPr/>
          </p:nvCxnSpPr>
          <p:spPr>
            <a:xfrm>
              <a:off x="9042875" y="41348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477;p43"/>
            <p:cNvCxnSpPr/>
            <p:nvPr/>
          </p:nvCxnSpPr>
          <p:spPr>
            <a:xfrm>
              <a:off x="7527650" y="328360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480;p43"/>
            <p:cNvCxnSpPr/>
            <p:nvPr/>
          </p:nvCxnSpPr>
          <p:spPr>
            <a:xfrm>
              <a:off x="7377500" y="2916253"/>
              <a:ext cx="0" cy="2548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481;p43"/>
            <p:cNvCxnSpPr/>
            <p:nvPr/>
          </p:nvCxnSpPr>
          <p:spPr>
            <a:xfrm>
              <a:off x="6874450" y="5231078"/>
              <a:ext cx="3485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3" name="Google Shape;483;p43"/>
            <p:cNvSpPr txBox="1"/>
            <p:nvPr/>
          </p:nvSpPr>
          <p:spPr>
            <a:xfrm>
              <a:off x="6964500" y="2877828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/>
                <a:t>L</a:t>
              </a:r>
              <a:endParaRPr sz="1800" b="1" dirty="0"/>
            </a:p>
          </p:txBody>
        </p:sp>
        <p:sp>
          <p:nvSpPr>
            <p:cNvPr id="14" name="Google Shape;482;p43"/>
            <p:cNvSpPr txBox="1"/>
            <p:nvPr/>
          </p:nvSpPr>
          <p:spPr>
            <a:xfrm>
              <a:off x="10153300" y="5248303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/>
                <a:t>w</a:t>
              </a:r>
              <a:endParaRPr sz="1800" dirty="0"/>
            </a:p>
          </p:txBody>
        </p:sp>
        <p:sp>
          <p:nvSpPr>
            <p:cNvPr id="15" name="Google Shape;484;p43"/>
            <p:cNvSpPr/>
            <p:nvPr/>
          </p:nvSpPr>
          <p:spPr>
            <a:xfrm>
              <a:off x="7619900" y="3510103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" name="Google Shape;485;p43"/>
            <p:cNvCxnSpPr/>
            <p:nvPr/>
          </p:nvCxnSpPr>
          <p:spPr>
            <a:xfrm>
              <a:off x="7802300" y="3601303"/>
              <a:ext cx="3345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" name="Google Shape;486;p43"/>
            <p:cNvSpPr/>
            <p:nvPr/>
          </p:nvSpPr>
          <p:spPr>
            <a:xfrm>
              <a:off x="9705971" y="391907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" name="Google Shape;487;p43"/>
            <p:cNvCxnSpPr/>
            <p:nvPr/>
          </p:nvCxnSpPr>
          <p:spPr>
            <a:xfrm rot="10800000">
              <a:off x="9428771" y="4010272"/>
              <a:ext cx="2772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" name="Google Shape;488;p43"/>
            <p:cNvSpPr/>
            <p:nvPr/>
          </p:nvSpPr>
          <p:spPr>
            <a:xfrm rot="4578386">
              <a:off x="8363975" y="3904201"/>
              <a:ext cx="182487" cy="182487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489;p43"/>
            <p:cNvCxnSpPr/>
            <p:nvPr/>
          </p:nvCxnSpPr>
          <p:spPr>
            <a:xfrm rot="10800000">
              <a:off x="8131669" y="4017045"/>
              <a:ext cx="2349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" name="Google Shape;490;p43"/>
            <p:cNvSpPr/>
            <p:nvPr/>
          </p:nvSpPr>
          <p:spPr>
            <a:xfrm>
              <a:off x="9141744" y="435676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" name="Google Shape;491;p43"/>
            <p:cNvCxnSpPr/>
            <p:nvPr/>
          </p:nvCxnSpPr>
          <p:spPr>
            <a:xfrm>
              <a:off x="9324144" y="4447962"/>
              <a:ext cx="2238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" name="Google Shape;492;p43"/>
            <p:cNvSpPr/>
            <p:nvPr/>
          </p:nvSpPr>
          <p:spPr>
            <a:xfrm>
              <a:off x="8780472" y="3130224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" name="Google Shape;493;p43"/>
            <p:cNvCxnSpPr/>
            <p:nvPr/>
          </p:nvCxnSpPr>
          <p:spPr>
            <a:xfrm>
              <a:off x="8962872" y="3221424"/>
              <a:ext cx="2871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5" name="Google Shape;494;p43"/>
            <p:cNvCxnSpPr/>
            <p:nvPr/>
          </p:nvCxnSpPr>
          <p:spPr>
            <a:xfrm rot="10800000">
              <a:off x="8474772" y="3221424"/>
              <a:ext cx="3057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6" name="Google Shape;495;p43"/>
            <p:cNvSpPr txBox="1"/>
            <p:nvPr/>
          </p:nvSpPr>
          <p:spPr>
            <a:xfrm>
              <a:off x="8415025" y="2814003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-</a:t>
              </a:r>
              <a:endParaRPr sz="2000"/>
            </a:p>
          </p:txBody>
        </p:sp>
        <p:sp>
          <p:nvSpPr>
            <p:cNvPr id="27" name="Google Shape;496;p43"/>
            <p:cNvSpPr txBox="1"/>
            <p:nvPr/>
          </p:nvSpPr>
          <p:spPr>
            <a:xfrm>
              <a:off x="9024625" y="2814003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+</a:t>
              </a:r>
              <a:endParaRPr sz="2000"/>
            </a:p>
          </p:txBody>
        </p:sp>
        <p:cxnSp>
          <p:nvCxnSpPr>
            <p:cNvPr id="28" name="Google Shape;497;p43"/>
            <p:cNvCxnSpPr/>
            <p:nvPr/>
          </p:nvCxnSpPr>
          <p:spPr>
            <a:xfrm>
              <a:off x="7711100" y="3692503"/>
              <a:ext cx="0" cy="15201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498;p43"/>
            <p:cNvCxnSpPr/>
            <p:nvPr/>
          </p:nvCxnSpPr>
          <p:spPr>
            <a:xfrm>
              <a:off x="8476819" y="4084095"/>
              <a:ext cx="0" cy="11682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499;p43"/>
            <p:cNvCxnSpPr/>
            <p:nvPr/>
          </p:nvCxnSpPr>
          <p:spPr>
            <a:xfrm>
              <a:off x="9797171" y="4101472"/>
              <a:ext cx="0" cy="11013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500;p43"/>
            <p:cNvCxnSpPr/>
            <p:nvPr/>
          </p:nvCxnSpPr>
          <p:spPr>
            <a:xfrm>
              <a:off x="9232944" y="4539162"/>
              <a:ext cx="0" cy="668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84268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Descent: </a:t>
            </a:r>
            <a:r>
              <a:rPr lang="en-US" dirty="0"/>
              <a:t>c</a:t>
            </a:r>
            <a:r>
              <a:rPr lang="en-US" dirty="0" smtClean="0"/>
              <a:t>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554" y="1167801"/>
            <a:ext cx="10823054" cy="2111143"/>
          </a:xfrm>
        </p:spPr>
        <p:txBody>
          <a:bodyPr/>
          <a:lstStyle/>
          <a:p>
            <a:pPr lvl="0">
              <a:spcAft>
                <a:spcPts val="2400"/>
              </a:spcAft>
            </a:pPr>
            <a:r>
              <a:rPr lang="en-US" sz="2400" b="1" dirty="0" smtClean="0"/>
              <a:t>Gradient Descent Considerations (more in coming </a:t>
            </a:r>
            <a:br>
              <a:rPr lang="en-US" sz="2400" b="1" dirty="0" smtClean="0"/>
            </a:br>
            <a:r>
              <a:rPr lang="en-US" sz="2400" b="1" dirty="0" smtClean="0"/>
              <a:t>lectures)</a:t>
            </a:r>
            <a:endParaRPr lang="en-US" sz="2400" dirty="0" smtClean="0"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We still need to derive or compute the derivatives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We need to know what is the learning 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rate or how 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/>
            </a:r>
            <a:br>
              <a:rPr lang="en-US" sz="2400" dirty="0">
                <a:latin typeface="Karla" charset="0"/>
                <a:ea typeface="Karla" charset="0"/>
                <a:cs typeface="Karla" charset="0"/>
              </a:rPr>
            </a:b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to set it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We need to avoid local minima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Finally, the full loss function includes summing up all individual ‘</a:t>
            </a:r>
            <a:r>
              <a:rPr lang="en-US" sz="2400" i="1" dirty="0" smtClean="0">
                <a:latin typeface="Karla" charset="0"/>
                <a:ea typeface="Karla" charset="0"/>
                <a:cs typeface="Karla" charset="0"/>
              </a:rPr>
              <a:t>errors’.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This can be hundreds of thousands of examples. </a:t>
            </a:r>
            <a:endParaRPr lang="en-US" sz="2400" i="1" dirty="0" smtClean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150758" y="1169317"/>
            <a:ext cx="3691950" cy="2866600"/>
            <a:chOff x="6874450" y="2814003"/>
            <a:chExt cx="3691950" cy="2866600"/>
          </a:xfrm>
        </p:grpSpPr>
        <p:sp>
          <p:nvSpPr>
            <p:cNvPr id="6" name="Google Shape;473;p43"/>
            <p:cNvSpPr/>
            <p:nvPr/>
          </p:nvSpPr>
          <p:spPr>
            <a:xfrm>
              <a:off x="7575175" y="3337478"/>
              <a:ext cx="2813250" cy="1495125"/>
            </a:xfrm>
            <a:custGeom>
              <a:avLst/>
              <a:gdLst/>
              <a:ahLst/>
              <a:cxnLst/>
              <a:rect l="0" t="0" r="0" b="0"/>
              <a:pathLst>
                <a:path w="112530" h="59805" extrusionOk="0">
                  <a:moveTo>
                    <a:pt x="0" y="8746"/>
                  </a:moveTo>
                  <a:cubicBezTo>
                    <a:pt x="5016" y="20037"/>
                    <a:pt x="9747" y="35054"/>
                    <a:pt x="21468" y="38961"/>
                  </a:cubicBezTo>
                  <a:cubicBezTo>
                    <a:pt x="25008" y="40141"/>
                    <a:pt x="29495" y="39839"/>
                    <a:pt x="32600" y="37769"/>
                  </a:cubicBezTo>
                  <a:cubicBezTo>
                    <a:pt x="36791" y="34974"/>
                    <a:pt x="37317" y="28467"/>
                    <a:pt x="41347" y="25444"/>
                  </a:cubicBezTo>
                  <a:cubicBezTo>
                    <a:pt x="43701" y="23679"/>
                    <a:pt x="47427" y="25393"/>
                    <a:pt x="50093" y="26637"/>
                  </a:cubicBezTo>
                  <a:cubicBezTo>
                    <a:pt x="60686" y="31580"/>
                    <a:pt x="60912" y="47790"/>
                    <a:pt x="69176" y="56057"/>
                  </a:cubicBezTo>
                  <a:cubicBezTo>
                    <a:pt x="70815" y="57697"/>
                    <a:pt x="72924" y="60317"/>
                    <a:pt x="75140" y="59635"/>
                  </a:cubicBezTo>
                  <a:cubicBezTo>
                    <a:pt x="86327" y="56193"/>
                    <a:pt x="87008" y="39457"/>
                    <a:pt x="93030" y="29420"/>
                  </a:cubicBezTo>
                  <a:cubicBezTo>
                    <a:pt x="99043" y="19396"/>
                    <a:pt x="114951" y="11339"/>
                    <a:pt x="112113" y="0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7" name="Google Shape;474;p43"/>
            <p:cNvCxnSpPr/>
            <p:nvPr/>
          </p:nvCxnSpPr>
          <p:spPr>
            <a:xfrm flipH="1">
              <a:off x="9613725" y="36993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475;p43"/>
            <p:cNvCxnSpPr/>
            <p:nvPr/>
          </p:nvCxnSpPr>
          <p:spPr>
            <a:xfrm flipH="1">
              <a:off x="8288575" y="36777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476;p43"/>
            <p:cNvCxnSpPr/>
            <p:nvPr/>
          </p:nvCxnSpPr>
          <p:spPr>
            <a:xfrm>
              <a:off x="9042875" y="41348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477;p43"/>
            <p:cNvCxnSpPr/>
            <p:nvPr/>
          </p:nvCxnSpPr>
          <p:spPr>
            <a:xfrm>
              <a:off x="7527650" y="328360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480;p43"/>
            <p:cNvCxnSpPr/>
            <p:nvPr/>
          </p:nvCxnSpPr>
          <p:spPr>
            <a:xfrm>
              <a:off x="7377500" y="2916253"/>
              <a:ext cx="0" cy="2548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481;p43"/>
            <p:cNvCxnSpPr/>
            <p:nvPr/>
          </p:nvCxnSpPr>
          <p:spPr>
            <a:xfrm>
              <a:off x="6874450" y="5231078"/>
              <a:ext cx="3485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3" name="Google Shape;483;p43"/>
            <p:cNvSpPr txBox="1"/>
            <p:nvPr/>
          </p:nvSpPr>
          <p:spPr>
            <a:xfrm>
              <a:off x="6964500" y="2877828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/>
                <a:t>L</a:t>
              </a:r>
              <a:endParaRPr sz="1800" b="1" dirty="0"/>
            </a:p>
          </p:txBody>
        </p:sp>
        <p:sp>
          <p:nvSpPr>
            <p:cNvPr id="14" name="Google Shape;482;p43"/>
            <p:cNvSpPr txBox="1"/>
            <p:nvPr/>
          </p:nvSpPr>
          <p:spPr>
            <a:xfrm>
              <a:off x="10153300" y="5248303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/>
                <a:t>w</a:t>
              </a:r>
              <a:endParaRPr sz="1800" dirty="0"/>
            </a:p>
          </p:txBody>
        </p:sp>
        <p:sp>
          <p:nvSpPr>
            <p:cNvPr id="15" name="Google Shape;484;p43"/>
            <p:cNvSpPr/>
            <p:nvPr/>
          </p:nvSpPr>
          <p:spPr>
            <a:xfrm>
              <a:off x="7619900" y="3510103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" name="Google Shape;485;p43"/>
            <p:cNvCxnSpPr/>
            <p:nvPr/>
          </p:nvCxnSpPr>
          <p:spPr>
            <a:xfrm>
              <a:off x="7802300" y="3601303"/>
              <a:ext cx="3345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" name="Google Shape;486;p43"/>
            <p:cNvSpPr/>
            <p:nvPr/>
          </p:nvSpPr>
          <p:spPr>
            <a:xfrm>
              <a:off x="9705971" y="391907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" name="Google Shape;487;p43"/>
            <p:cNvCxnSpPr/>
            <p:nvPr/>
          </p:nvCxnSpPr>
          <p:spPr>
            <a:xfrm rot="10800000">
              <a:off x="9428771" y="4010272"/>
              <a:ext cx="2772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" name="Google Shape;488;p43"/>
            <p:cNvSpPr/>
            <p:nvPr/>
          </p:nvSpPr>
          <p:spPr>
            <a:xfrm rot="4578386">
              <a:off x="8363975" y="3904201"/>
              <a:ext cx="182487" cy="182487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489;p43"/>
            <p:cNvCxnSpPr/>
            <p:nvPr/>
          </p:nvCxnSpPr>
          <p:spPr>
            <a:xfrm rot="10800000">
              <a:off x="8131669" y="4017045"/>
              <a:ext cx="2349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" name="Google Shape;490;p43"/>
            <p:cNvSpPr/>
            <p:nvPr/>
          </p:nvSpPr>
          <p:spPr>
            <a:xfrm>
              <a:off x="9141744" y="435676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" name="Google Shape;491;p43"/>
            <p:cNvCxnSpPr/>
            <p:nvPr/>
          </p:nvCxnSpPr>
          <p:spPr>
            <a:xfrm>
              <a:off x="9324144" y="4447962"/>
              <a:ext cx="2238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" name="Google Shape;492;p43"/>
            <p:cNvSpPr/>
            <p:nvPr/>
          </p:nvSpPr>
          <p:spPr>
            <a:xfrm>
              <a:off x="8780472" y="3130224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" name="Google Shape;493;p43"/>
            <p:cNvCxnSpPr/>
            <p:nvPr/>
          </p:nvCxnSpPr>
          <p:spPr>
            <a:xfrm>
              <a:off x="8962872" y="3221424"/>
              <a:ext cx="2871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5" name="Google Shape;494;p43"/>
            <p:cNvCxnSpPr/>
            <p:nvPr/>
          </p:nvCxnSpPr>
          <p:spPr>
            <a:xfrm rot="10800000">
              <a:off x="8474772" y="3221424"/>
              <a:ext cx="3057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6" name="Google Shape;495;p43"/>
            <p:cNvSpPr txBox="1"/>
            <p:nvPr/>
          </p:nvSpPr>
          <p:spPr>
            <a:xfrm>
              <a:off x="8415025" y="2814003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-</a:t>
              </a:r>
              <a:endParaRPr sz="2000"/>
            </a:p>
          </p:txBody>
        </p:sp>
        <p:sp>
          <p:nvSpPr>
            <p:cNvPr id="27" name="Google Shape;496;p43"/>
            <p:cNvSpPr txBox="1"/>
            <p:nvPr/>
          </p:nvSpPr>
          <p:spPr>
            <a:xfrm>
              <a:off x="9024625" y="2814003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+</a:t>
              </a:r>
              <a:endParaRPr sz="2000"/>
            </a:p>
          </p:txBody>
        </p:sp>
        <p:cxnSp>
          <p:nvCxnSpPr>
            <p:cNvPr id="28" name="Google Shape;497;p43"/>
            <p:cNvCxnSpPr/>
            <p:nvPr/>
          </p:nvCxnSpPr>
          <p:spPr>
            <a:xfrm>
              <a:off x="7711100" y="3692503"/>
              <a:ext cx="0" cy="15201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498;p43"/>
            <p:cNvCxnSpPr/>
            <p:nvPr/>
          </p:nvCxnSpPr>
          <p:spPr>
            <a:xfrm>
              <a:off x="8476819" y="4084095"/>
              <a:ext cx="0" cy="11682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499;p43"/>
            <p:cNvCxnSpPr/>
            <p:nvPr/>
          </p:nvCxnSpPr>
          <p:spPr>
            <a:xfrm>
              <a:off x="9797171" y="4101472"/>
              <a:ext cx="0" cy="11013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500;p43"/>
            <p:cNvCxnSpPr/>
            <p:nvPr/>
          </p:nvCxnSpPr>
          <p:spPr>
            <a:xfrm>
              <a:off x="9232944" y="4539162"/>
              <a:ext cx="0" cy="668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3" name="Rectangle 32"/>
          <p:cNvSpPr/>
          <p:nvPr/>
        </p:nvSpPr>
        <p:spPr>
          <a:xfrm>
            <a:off x="613673" y="1183909"/>
            <a:ext cx="11051060" cy="501675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marL="571500" indent="-571500" algn="ctr">
              <a:buFont typeface="Arial" charset="0"/>
              <a:buChar char="•"/>
            </a:pPr>
            <a:r>
              <a:rPr lang="en-US" sz="4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In linear </a:t>
            </a:r>
            <a:r>
              <a:rPr lang="en-US" sz="4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r</a:t>
            </a:r>
            <a:r>
              <a:rPr lang="en-US" sz="4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egression, there are no </a:t>
            </a:r>
            <a:br>
              <a:rPr lang="en-US" sz="4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</a:br>
            <a:r>
              <a:rPr lang="en-US" sz="4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local minima because the loss function is convex</a:t>
            </a:r>
          </a:p>
          <a:p>
            <a:pPr algn="ctr"/>
            <a:endParaRPr lang="en-US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</a:endParaRPr>
          </a:p>
          <a:p>
            <a:pPr marL="571500" indent="-571500" algn="ctr">
              <a:buFont typeface="Arial" charset="0"/>
              <a:buChar char="•"/>
            </a:pPr>
            <a:r>
              <a:rPr lang="en-US" sz="4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In linear regression, we often use the exact formula</a:t>
            </a:r>
          </a:p>
          <a:p>
            <a:pPr algn="ctr"/>
            <a:endParaRPr lang="en-US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</a:endParaRPr>
          </a:p>
          <a:p>
            <a:pPr marL="571500" indent="-571500" algn="ctr">
              <a:buFont typeface="Arial" charset="0"/>
              <a:buChar char="•"/>
            </a:pPr>
            <a:r>
              <a:rPr lang="en-US" sz="4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We will talk about optimization again in Neural Network lecture and the last advanced sections</a:t>
            </a:r>
            <a:endParaRPr lang="en-US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3031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the regression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</a:t>
                </a: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Evaluating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Significance of Predictors 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How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well we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637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Interpretation of Predictors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69553" y="1183069"/>
                <a:ext cx="10452894" cy="4948722"/>
              </a:xfrm>
            </p:spPr>
            <p:txBody>
              <a:bodyPr/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 smtClean="0"/>
                  <a:t>Question: </a:t>
                </a:r>
                <a:r>
                  <a:rPr lang="en-US" sz="2400" dirty="0" smtClean="0"/>
                  <a:t>What do you think a predictor coefficient means?</a:t>
                </a:r>
              </a:p>
              <a:p>
                <a:pPr algn="ctr">
                  <a:spcBef>
                    <a:spcPts val="18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𝑆𝑎𝑙𝑒𝑠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=7.5+0.04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𝑇𝑉</m:t>
                      </m:r>
                    </m:oMath>
                  </m:oMathPara>
                </a14:m>
                <a:endParaRPr 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What does 7.5 mean and what does 0.04 mean?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If we increase the TV by $1000, what would you expect the increase in sales to be? 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What if?                                 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𝑆𝑎𝑙𝑒𝑠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=7.5+1.01 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𝑇𝑉</m:t>
                    </m:r>
                  </m:oMath>
                </a14:m>
                <a:endParaRPr 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9553" y="1183069"/>
                <a:ext cx="10452894" cy="4948722"/>
              </a:xfrm>
              <a:blipFill rotWithShape="0">
                <a:blip r:embed="rId3"/>
                <a:stretch>
                  <a:fillRect l="-933" t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69553" y="5002681"/>
            <a:ext cx="10973155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interpretation of the predictors depends on the values but decisions depend on how much we trust these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values.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70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C22B038-280C-0C42-AF84-B1E7D6DBA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790" y="3998380"/>
            <a:ext cx="4104420" cy="2736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452894" cy="4948722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400" dirty="0" smtClean="0"/>
                  <a:t>We interpret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/>
                  <a:t>term in our observation</a:t>
                </a:r>
              </a:p>
              <a:p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to be noise introduced by random variations in natural systems or imprecisions of our scientific instruments. </a:t>
                </a:r>
              </a:p>
              <a:p>
                <a:r>
                  <a:rPr lang="en-US" sz="2400" dirty="0"/>
                  <a:t>If we knew the exact form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for example,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and there was no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,</m:t>
                    </m:r>
                  </m:oMath>
                </a14:m>
                <a:r>
                  <a:rPr lang="en-US" sz="2400" dirty="0"/>
                  <a:t> then estimating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sz="2400" dirty="0"/>
                  <a:t> would have been </a:t>
                </a:r>
                <a:r>
                  <a:rPr lang="en-US" sz="2400" dirty="0" smtClean="0"/>
                  <a:t>exact (so is 1.01 worth it?). </a:t>
                </a:r>
                <a:endParaRPr lang="en-US" sz="2400" dirty="0"/>
              </a:p>
              <a:p>
                <a:endParaRPr lang="en-US" sz="2400" dirty="0"/>
              </a:p>
              <a:p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452894" cy="4948722"/>
              </a:xfrm>
              <a:blipFill rotWithShape="0">
                <a:blip r:embed="rId4"/>
                <a:stretch>
                  <a:fillRect l="-933" t="-9606" r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4112" y="1700210"/>
            <a:ext cx="2055939" cy="39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790552" y="983807"/>
                <a:ext cx="10883706" cy="2111143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However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three things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happen,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which result in mistrust of the values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𝑠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: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514350" indent="-514350">
                  <a:spcAft>
                    <a:spcPts val="600"/>
                  </a:spcAft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𝜺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is always there 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514350" indent="-51435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we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do not know the exact form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514350" indent="-51435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limited sample size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We will 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first address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charset="0"/>
                        <a:ea typeface="Karla" charset="0"/>
                        <a:cs typeface="Karla" charset="0"/>
                      </a:rPr>
                      <m:t>𝛆</m:t>
                    </m:r>
                  </m:oMath>
                </a14:m>
                <a:endParaRPr lang="en-US" sz="2400" b="1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 call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measurement error or </a:t>
                </a:r>
                <a:r>
                  <a:rPr lang="en-US" sz="2400" b="1" i="1" dirty="0">
                    <a:latin typeface="Karla" charset="0"/>
                    <a:ea typeface="Karla" charset="0"/>
                    <a:cs typeface="Karla" charset="0"/>
                  </a:rPr>
                  <a:t>irreducible error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. Since even predictions made with the actual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𝑓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will not match observed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charset="0"/>
                        <a:ea typeface="Karla" charset="0"/>
                        <a:cs typeface="Karla" charset="0"/>
                      </a:rPr>
                      <m:t>y</m:t>
                    </m:r>
                  </m:oMath>
                </a14:m>
                <a:r>
                  <a:rPr lang="en-US" sz="2400" dirty="0"/>
                  <a:t>.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Bef>
                    <a:spcPts val="1824"/>
                  </a:spcBef>
                  <a:spcAft>
                    <a:spcPts val="600"/>
                  </a:spcAft>
                </a:pPr>
                <a:r>
                  <a:rPr lang="en-US" sz="2400" dirty="0">
                    <a:ea typeface="Cambria Math" charset="0"/>
                    <a:cs typeface="Cambria Math" charset="0"/>
                  </a:rPr>
                  <a:t>Because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every time we measure the response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𝑌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for a fix value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𝑋</m:t>
                    </m:r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,</m:t>
                    </m:r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 will obtain a different observation, and hence a different estimate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𝑠</m:t>
                    </m:r>
                    <m:r>
                      <a:rPr lang="en-US" sz="2400" b="0" i="0" smtClean="0">
                        <a:latin typeface="Cambria Math" charset="0"/>
                      </a:rPr>
                      <m:t>.</m:t>
                    </m:r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  <a:p>
                <a:pPr marL="514350" indent="-514350">
                  <a:spcAft>
                    <a:spcPts val="600"/>
                  </a:spcAft>
                  <a:buFont typeface="Arial" charset="0"/>
                  <a:buChar char="•"/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0552" y="983807"/>
                <a:ext cx="10883706" cy="2111143"/>
              </a:xfrm>
              <a:blipFill rotWithShape="0">
                <a:blip r:embed="rId3"/>
                <a:stretch>
                  <a:fillRect l="-896" t="-1153" r="-280" b="-125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916644" y="1489220"/>
            <a:ext cx="46536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84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7E36628E-BF49-FD46-93F6-669AC0E30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286000"/>
            <a:ext cx="5856731" cy="39044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0" dirty="0">
                <a:ea typeface="Cambria Math" charset="0"/>
                <a:cs typeface="Cambria Math" charset="0"/>
              </a:rPr>
              <a:t>Start with a model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4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from last lecture</a:t>
            </a:r>
            <a:endParaRPr lang="en-US" dirty="0">
              <a:effectLst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470" y="1196975"/>
            <a:ext cx="7629061" cy="53165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0" y="3812875"/>
            <a:ext cx="2380891" cy="20013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72"/>
              </a:spcBef>
              <a:spcAft>
                <a:spcPts val="12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8326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286000"/>
            <a:ext cx="5856730" cy="39044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793917"/>
              </a:xfrm>
            </p:spPr>
            <p:txBody>
              <a:bodyPr/>
              <a:lstStyle/>
              <a:p>
                <a:r>
                  <a:rPr lang="en-US" sz="2400" b="0" dirty="0">
                    <a:ea typeface="Cambria Math" charset="0"/>
                    <a:cs typeface="Cambria Math" charset="0"/>
                  </a:rPr>
                  <a:t>For a some values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  <m: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793917"/>
              </a:xfrm>
              <a:blipFill rotWithShape="0">
                <a:blip r:embed="rId4"/>
                <a:stretch>
                  <a:fillRect l="-945" t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6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0DB2848-1E2E-C646-AF7F-10110DB4A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61978" y="1034544"/>
            <a:ext cx="10327008" cy="793917"/>
          </a:xfrm>
        </p:spPr>
        <p:txBody>
          <a:bodyPr/>
          <a:lstStyle/>
          <a:p>
            <a:r>
              <a:rPr lang="en-US" sz="2400" dirty="0">
                <a:ea typeface="Cambria Math" charset="0"/>
                <a:cs typeface="Cambria Math" charset="0"/>
              </a:rPr>
              <a:t>But due to error, </a:t>
            </a:r>
            <a:r>
              <a:rPr lang="en-US" sz="2400" dirty="0"/>
              <a:t>every time we measure the response </a:t>
            </a:r>
            <a:r>
              <a:rPr lang="en-US" sz="2400" i="1" dirty="0"/>
              <a:t>Y</a:t>
            </a:r>
            <a:r>
              <a:rPr lang="en-US" sz="2400" dirty="0"/>
              <a:t> for a fixed value of X we will obtain a different observation. </a:t>
            </a:r>
          </a:p>
          <a:p>
            <a:endParaRPr lang="en-US" sz="2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4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2624E2E-D5C5-1E48-A4C2-39890911D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61978" y="1034544"/>
            <a:ext cx="10327008" cy="793917"/>
          </a:xfrm>
        </p:spPr>
        <p:txBody>
          <a:bodyPr/>
          <a:lstStyle/>
          <a:p>
            <a:r>
              <a:rPr lang="en-US" sz="2400" dirty="0">
                <a:ea typeface="Cambria Math" charset="0"/>
                <a:cs typeface="Cambria Math" charset="0"/>
              </a:rPr>
              <a:t>One set of observations, “one realization” we obtain one set of </a:t>
            </a:r>
            <a:r>
              <a:rPr lang="en-US" sz="2400" i="1" dirty="0">
                <a:ea typeface="Cambria Math" charset="0"/>
                <a:cs typeface="Cambria Math" charset="0"/>
              </a:rPr>
              <a:t>Y</a:t>
            </a:r>
            <a:r>
              <a:rPr lang="en-US" sz="2400" dirty="0">
                <a:ea typeface="Cambria Math" charset="0"/>
                <a:cs typeface="Cambria Math" charset="0"/>
              </a:rPr>
              <a:t>s (red crosses).  </a:t>
            </a:r>
            <a:endParaRPr lang="en-US" sz="2400" dirty="0"/>
          </a:p>
          <a:p>
            <a:endParaRPr lang="en-US" sz="2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2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127E86E-8E0E-FE44-BBB9-10C159292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61978" y="1034544"/>
            <a:ext cx="10327008" cy="793917"/>
          </a:xfrm>
        </p:spPr>
        <p:txBody>
          <a:bodyPr/>
          <a:lstStyle/>
          <a:p>
            <a:r>
              <a:rPr lang="en-US" sz="2400" dirty="0">
                <a:ea typeface="Cambria Math" charset="0"/>
                <a:cs typeface="Cambria Math" charset="0"/>
              </a:rPr>
              <a:t>Another set of observations, “another realization” we obtain another set of </a:t>
            </a:r>
            <a:r>
              <a:rPr lang="en-US" sz="2400" i="1" dirty="0">
                <a:ea typeface="Cambria Math" charset="0"/>
                <a:cs typeface="Cambria Math" charset="0"/>
              </a:rPr>
              <a:t>Y</a:t>
            </a:r>
            <a:r>
              <a:rPr lang="en-US" sz="2400" dirty="0">
                <a:ea typeface="Cambria Math" charset="0"/>
                <a:cs typeface="Cambria Math" charset="0"/>
              </a:rPr>
              <a:t>s (green crosses).</a:t>
            </a:r>
            <a:endParaRPr lang="en-US" sz="2400" dirty="0"/>
          </a:p>
          <a:p>
            <a:endParaRPr lang="en-US" sz="2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5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61978" y="1034544"/>
            <a:ext cx="10327008" cy="793917"/>
          </a:xfrm>
        </p:spPr>
        <p:txBody>
          <a:bodyPr/>
          <a:lstStyle/>
          <a:p>
            <a:r>
              <a:rPr lang="en-US" sz="2400" dirty="0">
                <a:ea typeface="Cambria Math" charset="0"/>
                <a:cs typeface="Cambria Math" charset="0"/>
              </a:rPr>
              <a:t>Another set of observations, “another realization” we obtain another set of </a:t>
            </a:r>
            <a:r>
              <a:rPr lang="en-US" sz="2400" i="1" dirty="0">
                <a:ea typeface="Cambria Math" charset="0"/>
                <a:cs typeface="Cambria Math" charset="0"/>
              </a:rPr>
              <a:t>Y</a:t>
            </a:r>
            <a:r>
              <a:rPr lang="en-US" sz="2400" dirty="0">
                <a:ea typeface="Cambria Math" charset="0"/>
                <a:cs typeface="Cambria Math" charset="0"/>
              </a:rPr>
              <a:t>s (black crosses).</a:t>
            </a:r>
            <a:endParaRPr lang="en-US" sz="2400" dirty="0"/>
          </a:p>
          <a:p>
            <a:endParaRPr lang="en-US" sz="2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17DCD17-4737-EB4B-965A-8637E3A55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For each one of those “realizations”, we could fit a </a:t>
                </a:r>
                <a:r>
                  <a:rPr lang="en-US" sz="2400" dirty="0" smtClean="0"/>
                  <a:t>model and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E20DF78-2640-8D4E-B418-09D4DB7BE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2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For each one of those “realizations”, we could fit a model and estimate,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2111143"/>
              </a:xfrm>
              <a:blipFill rotWithShape="0">
                <a:blip r:embed="rId2"/>
                <a:stretch>
                  <a:fillRect l="-945" t="-2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7C96AD7-ADD4-464E-8A89-7FE5E2272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9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</p:spPr>
            <p:txBody>
              <a:bodyPr/>
              <a:lstStyle/>
              <a:p>
                <a:r>
                  <a:rPr lang="en-US" sz="2400" dirty="0"/>
                  <a:t>For each one of those “realizations”, we could fit a model and estimate,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  <a:blipFill rotWithShape="0">
                <a:blip r:embed="rId2"/>
                <a:stretch>
                  <a:fillRect l="-945" t="-5517" b="-1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70E4D65-CCA9-3945-87FA-8565D4589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5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</p:spPr>
            <p:txBody>
              <a:bodyPr/>
              <a:lstStyle/>
              <a:p>
                <a:r>
                  <a:rPr lang="en-US" sz="2400" dirty="0" smtClean="0"/>
                  <a:t>So if we just have one set of measurements of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}</m:t>
                    </m:r>
                    <m:r>
                      <a:rPr lang="en-US" sz="2400" b="0" i="0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 smtClean="0"/>
                  <a:t>our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 are just for this particular realization.  </a:t>
                </a: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  <a:blipFill rotWithShape="0">
                <a:blip r:embed="rId3"/>
                <a:stretch>
                  <a:fillRect l="-945" t="-2759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37</a:t>
            </a:fld>
            <a:endParaRPr lang="en-US"/>
          </a:p>
        </p:txBody>
      </p:sp>
      <p:pic>
        <p:nvPicPr>
          <p:cNvPr id="6" name="Google Shape;11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0093" y="2392279"/>
            <a:ext cx="4631814" cy="36038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356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</p:spPr>
            <p:txBody>
              <a:bodyPr/>
              <a:lstStyle/>
              <a:p>
                <a:r>
                  <a:rPr lang="en-US" sz="2400" dirty="0" smtClean="0"/>
                  <a:t>So if we just have one set of measurements of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}</m:t>
                    </m:r>
                    <m:r>
                      <a:rPr lang="en-US" sz="2400" b="0" i="0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 smtClean="0"/>
                  <a:t>our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 are just for this particular realization.  </a:t>
                </a:r>
              </a:p>
              <a:p>
                <a:endParaRPr lang="en-US" sz="2400" dirty="0" smtClean="0"/>
              </a:p>
              <a:p>
                <a:r>
                  <a:rPr lang="en-US" sz="2400" b="1" dirty="0" smtClean="0"/>
                  <a:t>Question: </a:t>
                </a:r>
                <a:r>
                  <a:rPr lang="en-US" sz="2400" dirty="0" smtClean="0"/>
                  <a:t>If this is just one realization of the reality how do we know the truth? How do we deal with this conundrum?  </a:t>
                </a:r>
              </a:p>
              <a:p>
                <a:endParaRPr lang="en-US" sz="2400" dirty="0" smtClean="0"/>
              </a:p>
              <a:p>
                <a:r>
                  <a:rPr lang="en-US" sz="2400" b="1" dirty="0" smtClean="0"/>
                  <a:t>Imagine</a:t>
                </a:r>
                <a:r>
                  <a:rPr lang="en-US" sz="2400" dirty="0"/>
                  <a:t> (magic </a:t>
                </a:r>
                <a:r>
                  <a:rPr lang="en-US" sz="2400" dirty="0" smtClean="0"/>
                  <a:t>realism) we have parallel universes and we repeat this experiment on each of the other universes. 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  <a:blipFill rotWithShape="0">
                <a:blip r:embed="rId3"/>
                <a:stretch>
                  <a:fillRect l="-945" t="-2759" r="-826" b="-29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38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048571" y="4587667"/>
            <a:ext cx="3703320" cy="2468880"/>
            <a:chOff x="1048571" y="4587667"/>
            <a:chExt cx="3703320" cy="2468880"/>
          </a:xfrm>
        </p:grpSpPr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E7C96AD7-ADD4-464E-8A89-7FE5E2272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8571" y="4587667"/>
              <a:ext cx="3703320" cy="246888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2563903" y="4587823"/>
              <a:ext cx="1191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Universe A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061056" y="4554227"/>
            <a:ext cx="3703320" cy="2486809"/>
            <a:chOff x="4061056" y="4554227"/>
            <a:chExt cx="3703320" cy="2486809"/>
          </a:xfrm>
        </p:grpSpPr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3E20DF78-2640-8D4E-B418-09D4DB7BE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61056" y="4572156"/>
              <a:ext cx="3703320" cy="246888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401018" y="4554227"/>
              <a:ext cx="1183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Universe B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132622" y="4577684"/>
            <a:ext cx="3703319" cy="2481281"/>
            <a:chOff x="7132622" y="4577684"/>
            <a:chExt cx="3703319" cy="2481281"/>
          </a:xfrm>
        </p:grpSpPr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F70E4D65-CCA9-3945-87FA-8565D4589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32622" y="4590085"/>
              <a:ext cx="3703319" cy="246888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508437" y="4577684"/>
              <a:ext cx="11821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Universe C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0185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from last lecture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32496" y="1196445"/>
                <a:ext cx="10327008" cy="5317171"/>
              </a:xfrm>
            </p:spPr>
            <p:txBody>
              <a:bodyPr/>
              <a:lstStyle/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bg1">
                        <a:lumMod val="65000"/>
                      </a:schemeClr>
                    </a:solidFill>
                  </a:rPr>
                  <a:t>Model Fitness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	How does the model perform predicting? </a:t>
                </a:r>
                <a:endParaRPr lang="en-US" sz="2400" b="1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bg1">
                        <a:lumMod val="65000"/>
                      </a:schemeClr>
                    </a:solidFill>
                  </a:rPr>
                  <a:t>Comparison of Two Models  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	How do we choose from two different models?</a:t>
                </a:r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/>
                  <a:t>Evaluating Significance of Predictors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	Does the outcome depend on the predictors?</a:t>
                </a:r>
                <a:endParaRPr lang="en-US" sz="2400" b="1" dirty="0"/>
              </a:p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sz="2400" b="1" dirty="0"/>
                  <a:t>How </a:t>
                </a:r>
                <a:r>
                  <a:rPr lang="en-US" sz="2400" b="1" dirty="0" smtClean="0"/>
                  <a:t>well do </a:t>
                </a:r>
                <a:r>
                  <a:rPr lang="en-US" sz="2400" b="1" dirty="0"/>
                  <a:t>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 charset="0"/>
                          </a:rPr>
                          <m:t>𝒇</m:t>
                        </m:r>
                      </m:e>
                    </m:acc>
                  </m:oMath>
                </a14:m>
                <a:r>
                  <a:rPr lang="en-US" sz="2400" b="1" dirty="0"/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	The confidence intervals of our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2496" y="1196445"/>
                <a:ext cx="10327008" cy="5317171"/>
              </a:xfrm>
              <a:blipFill rotWithShape="0">
                <a:blip r:embed="rId3"/>
                <a:stretch>
                  <a:fillRect l="-945" t="-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0" y="3812875"/>
            <a:ext cx="2380891" cy="20013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72"/>
              </a:spcBef>
              <a:spcAft>
                <a:spcPts val="1200"/>
              </a:spcAft>
            </a:pP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8195094" y="3812875"/>
            <a:ext cx="3464871" cy="2001329"/>
            <a:chOff x="8195094" y="3812875"/>
            <a:chExt cx="3464871" cy="2001329"/>
          </a:xfrm>
        </p:grpSpPr>
        <p:sp>
          <p:nvSpPr>
            <p:cNvPr id="5" name="Right Brace 4"/>
            <p:cNvSpPr/>
            <p:nvPr/>
          </p:nvSpPr>
          <p:spPr>
            <a:xfrm>
              <a:off x="8195094" y="3812875"/>
              <a:ext cx="638355" cy="2001329"/>
            </a:xfrm>
            <a:prstGeom prst="rightBrace">
              <a:avLst/>
            </a:prstGeom>
            <a:ln w="317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003469" y="4490373"/>
              <a:ext cx="26564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This lecture</a:t>
              </a:r>
              <a:endPara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89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72"/>
              </a:spcBef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833415" y="950445"/>
                <a:ext cx="10327008" cy="879642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15" y="950445"/>
                <a:ext cx="10327008" cy="87964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In our magical realisms, we can now sample multiple times 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3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40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Another </a:t>
            </a:r>
            <a:r>
              <a:rPr lang="en-US" sz="2400" dirty="0" smtClean="0"/>
              <a:t>sample 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4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41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Another </a:t>
            </a:r>
            <a:r>
              <a:rPr lang="en-US" sz="2400" dirty="0" smtClean="0"/>
              <a:t>sample 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05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42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And another sample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7085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43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Repeat this for 100 </a:t>
            </a:r>
            <a:r>
              <a:rPr lang="en-US" sz="2400" dirty="0" smtClean="0"/>
              <a:t>times 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8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369" y="2167434"/>
            <a:ext cx="651510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833414" y="983807"/>
                <a:ext cx="11009293" cy="879642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W</a:t>
                </a:r>
                <a:r>
                  <a:rPr lang="en-US" sz="2400" dirty="0" smtClean="0"/>
                  <a:t>e can now </a:t>
                </a:r>
                <a:r>
                  <a:rPr lang="en-US" sz="2400" dirty="0"/>
                  <a:t>estimate the mean and standard deviation of </a:t>
                </a:r>
                <a:r>
                  <a:rPr lang="en-US" sz="2400" dirty="0" smtClean="0"/>
                  <a:t>all the estimates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. 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 are also called their </a:t>
                </a:r>
                <a:r>
                  <a:rPr lang="en-US" sz="2400" b="1" i="1" dirty="0">
                    <a:latin typeface="Karla" charset="0"/>
                    <a:ea typeface="Karla" charset="0"/>
                    <a:cs typeface="Karla" charset="0"/>
                  </a:rPr>
                  <a:t>standard errors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,</m:t>
                    </m:r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14" y="983807"/>
                <a:ext cx="11009293" cy="879642"/>
              </a:xfrm>
              <a:prstGeom prst="rect">
                <a:avLst/>
              </a:prstGeom>
              <a:blipFill rotWithShape="0">
                <a:blip r:embed="rId4"/>
                <a:stretch>
                  <a:fillRect l="-886" t="-5517" b="-655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735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403" y="1963057"/>
            <a:ext cx="651510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 intervals for the predictors estimates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45</a:t>
            </a:fld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413827" y="2989943"/>
            <a:ext cx="153851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855027" y="2714171"/>
            <a:ext cx="2692400" cy="72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69625" y="2805277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68%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54787" y="255438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95%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833415" y="983807"/>
                <a:ext cx="10327008" cy="879642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Finally we </a:t>
                </a:r>
                <a:r>
                  <a:rPr lang="en-US" sz="2400" dirty="0"/>
                  <a:t>can calculate the confidence intervals, which are the ranges of values such that the </a:t>
                </a:r>
                <a:r>
                  <a:rPr lang="en-US" sz="2400" b="1" dirty="0"/>
                  <a:t>true</a:t>
                </a:r>
                <a:r>
                  <a:rPr lang="en-US" sz="2400" dirty="0"/>
                  <a:t>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is contained in this interval with </a:t>
                </a:r>
                <a:r>
                  <a:rPr lang="en-US" sz="2400" i="1" dirty="0"/>
                  <a:t>n</a:t>
                </a:r>
                <a:r>
                  <a:rPr lang="en-US" sz="2400" dirty="0"/>
                  <a:t> percent probability.</a:t>
                </a:r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15" y="983807"/>
                <a:ext cx="10327008" cy="879642"/>
              </a:xfrm>
              <a:prstGeom prst="rect">
                <a:avLst/>
              </a:prstGeom>
              <a:blipFill rotWithShape="0">
                <a:blip r:embed="rId4"/>
                <a:stretch>
                  <a:fillRect l="-945" t="-5517" b="-503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395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8929" y="1941458"/>
            <a:ext cx="11672033" cy="3108960"/>
            <a:chOff x="72751" y="1302462"/>
            <a:chExt cx="11672033" cy="310896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67" t="2516" r="8537" b="1679"/>
            <a:stretch/>
          </p:blipFill>
          <p:spPr>
            <a:xfrm>
              <a:off x="72751" y="1302462"/>
              <a:ext cx="3749039" cy="310896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4" t="5401" r="7086" b="2127"/>
            <a:stretch/>
          </p:blipFill>
          <p:spPr>
            <a:xfrm>
              <a:off x="7778870" y="1371600"/>
              <a:ext cx="3965914" cy="296265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3" t="2549" r="7304" b="1736"/>
            <a:stretch/>
          </p:blipFill>
          <p:spPr>
            <a:xfrm>
              <a:off x="3785841" y="1324764"/>
              <a:ext cx="4058174" cy="3063240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46</a:t>
            </a:fld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37602" y="482002"/>
            <a:ext cx="11093360" cy="167460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400" dirty="0" smtClean="0"/>
              <a:t>And also we </a:t>
            </a:r>
            <a:r>
              <a:rPr lang="en-US" sz="2400" dirty="0"/>
              <a:t>can answer the question, </a:t>
            </a:r>
            <a:r>
              <a:rPr lang="en-US" sz="2400" dirty="0" smtClean="0"/>
              <a:t>’how </a:t>
            </a:r>
            <a:r>
              <a:rPr lang="en-US" sz="2400" dirty="0"/>
              <a:t>significant are the predictors</a:t>
            </a:r>
            <a:r>
              <a:rPr lang="en-US" sz="2400" dirty="0" smtClean="0"/>
              <a:t>?’ </a:t>
            </a:r>
            <a:r>
              <a:rPr lang="en-US" sz="2400" dirty="0"/>
              <a:t>Here we show the same analysis for all three predictors. </a:t>
            </a:r>
          </a:p>
          <a:p>
            <a:r>
              <a:rPr lang="en-US" sz="2400" b="1" dirty="0"/>
              <a:t>Question</a:t>
            </a:r>
            <a:r>
              <a:rPr lang="en-US" sz="2400" dirty="0"/>
              <a:t>: Which ones are important?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90778" y="5421320"/>
            <a:ext cx="9787007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Before we answer this question, we need to answer 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another question.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81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the regression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Evaluating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Significance of Predictors 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How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well we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164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32329" y="1237129"/>
            <a:ext cx="107576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 the lack of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active imagination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, parallel universes and the likes,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need an alternative way of producing fake data set that resemble the parallel universes. 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sz="2400" dirty="0"/>
          </a:p>
          <a:p>
            <a:r>
              <a:rPr lang="en-US" sz="2400" dirty="0" smtClean="0"/>
              <a:t>.</a:t>
            </a:r>
            <a:endParaRPr lang="en-US" sz="2400" dirty="0"/>
          </a:p>
          <a:p>
            <a:endParaRPr lang="en-US" sz="2400" dirty="0"/>
          </a:p>
          <a:p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2329" y="3129955"/>
            <a:ext cx="10578353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Bootstrapping is the practice of sampling from the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observed data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mbria Math" charset="0"/>
                <a:ea typeface="Cambria Math" charset="0"/>
                <a:cs typeface="Cambria Math" charset="0"/>
              </a:rPr>
              <a:t>(X,Y)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in estimating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statistical properties.  </a:t>
            </a:r>
          </a:p>
        </p:txBody>
      </p:sp>
    </p:spTree>
    <p:extLst>
      <p:ext uri="{BB962C8B-B14F-4D97-AF65-F5344CB8AC3E}">
        <p14:creationId xmlns:p14="http://schemas.microsoft.com/office/powerpoint/2010/main" val="92590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the regression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Evaluating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ignificance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predictors 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How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well we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413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93539" y="1343896"/>
            <a:ext cx="6405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Imagine we have 5 billiard balls in a bucket.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80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9310" y="3389420"/>
            <a:ext cx="457200" cy="457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97280" y="1344168"/>
            <a:ext cx="10016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We first pick randomly a ball and replicate it. This is called </a:t>
            </a:r>
            <a:r>
              <a:rPr lang="en-US" sz="2400" b="1" dirty="0" smtClean="0">
                <a:latin typeface="Karla" charset="0"/>
                <a:ea typeface="Karla" charset="0"/>
                <a:cs typeface="Karla" charset="0"/>
              </a:rPr>
              <a:t>sampling with replacement.  </a:t>
            </a:r>
            <a:endParaRPr lang="en-US" sz="2400" b="1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02861" y="1698298"/>
            <a:ext cx="6750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We move the replicated ball to another bucket.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8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0.11836 -0.19954 C 0.14284 -0.24445 0.17995 -0.26852 0.21875 -0.26852 C 0.26289 -0.26852 0.29831 -0.24445 0.32278 -0.19954 L 0.44127 3.7037E-6 " pathEditMode="relative" rAng="0" ptsTypes="AAA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57" y="-1342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9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025" y="3764070"/>
            <a:ext cx="457200" cy="457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93539" y="1343896"/>
            <a:ext cx="8813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then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randomly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pick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another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ball and again we replicate it.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93539" y="1767695"/>
            <a:ext cx="836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As before, we move the replicated ball to the other bucket.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.00023 L 0.10456 -0.19306 C 0.12631 -0.23635 0.15899 -0.25973 0.19336 -0.25973 C 0.23243 -0.25973 0.26368 -0.23635 0.28542 -0.19306 L 0.39011 0.00023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05" y="-1300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0663" y="376407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7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0663" y="3764070"/>
            <a:ext cx="457200" cy="457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779" y="4050660"/>
            <a:ext cx="457200" cy="457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93539" y="1343896"/>
            <a:ext cx="3538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repeat this process.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37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07407E-6 L 0.13073 -0.33217 C 0.15781 -0.40694 0.1987 -0.44722 0.24166 -0.44722 C 0.29036 -0.44722 0.32956 -0.40694 0.35664 -0.33217 L 0.4875 -4.07407E-6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75" y="-2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0663" y="376407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26" y="4050972"/>
            <a:ext cx="457200" cy="457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93539" y="1343896"/>
            <a:ext cx="984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Again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7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0663" y="376407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26" y="4050972"/>
            <a:ext cx="457200" cy="457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683" y="3789573"/>
            <a:ext cx="457200" cy="4572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93539" y="1343896"/>
            <a:ext cx="1600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And again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20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0663" y="376407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26" y="4050972"/>
            <a:ext cx="457200" cy="457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683" y="3789573"/>
            <a:ext cx="457200" cy="457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0663" y="4140576"/>
            <a:ext cx="457200" cy="4572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5118100" y="3618020"/>
            <a:ext cx="1346200" cy="518101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93539" y="1343896"/>
            <a:ext cx="10687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Until the “other” bucket has 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same number of balls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as the original one.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05318" y="5321574"/>
            <a:ext cx="834757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This new bucket represents a new parallel universe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68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26" y="4050972"/>
            <a:ext cx="457200" cy="457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0663" y="4140576"/>
            <a:ext cx="457200" cy="4572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5118100" y="3618020"/>
            <a:ext cx="1346200" cy="518101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5410" y="3651421"/>
            <a:ext cx="4572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1210" y="3714921"/>
            <a:ext cx="457200" cy="457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93539" y="1343896"/>
            <a:ext cx="822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repeat the same process and acquire another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sample.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39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  <a:endParaRPr lang="en-US" sz="2400" b="1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the regression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Evaluating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ignificance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predictors 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How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well we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40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26" y="4050972"/>
            <a:ext cx="457200" cy="457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0663" y="4140576"/>
            <a:ext cx="457200" cy="4572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5118100" y="3618020"/>
            <a:ext cx="1346200" cy="518101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1210" y="3714921"/>
            <a:ext cx="457200" cy="457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5601" y="3253642"/>
            <a:ext cx="457200" cy="457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1206" y="3600913"/>
            <a:ext cx="457200" cy="457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93539" y="1343896"/>
            <a:ext cx="822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repeat the same process and acquire another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sample.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39106" y="5321574"/>
            <a:ext cx="8913788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These new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buckets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represents the parallel universes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6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 for Estimating Sampling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0715" y="1990003"/>
                <a:ext cx="10327008" cy="1341921"/>
              </a:xfrm>
              <a:solidFill>
                <a:schemeClr val="bg1">
                  <a:lumMod val="85000"/>
                </a:schemeClr>
              </a:solidFill>
            </p:spPr>
            <p:txBody>
              <a:bodyPr/>
              <a:lstStyle/>
              <a:p>
                <a:pPr algn="just"/>
                <a:r>
                  <a:rPr lang="en-US" dirty="0" smtClean="0"/>
                  <a:t>Bootstrapping </a:t>
                </a:r>
                <a:r>
                  <a:rPr lang="en-US" dirty="0"/>
                  <a:t>is the practice of estimating properties of an estimator by measuring those properties by, for example, sampling from the observed data</a:t>
                </a:r>
                <a:r>
                  <a:rPr lang="en-US" dirty="0" smtClean="0"/>
                  <a:t>.</a:t>
                </a:r>
              </a:p>
              <a:p>
                <a:pPr algn="just"/>
                <a:endParaRPr lang="en-US" dirty="0"/>
              </a:p>
              <a:p>
                <a:pPr algn="just"/>
                <a:r>
                  <a:rPr lang="en-US" dirty="0" smtClean="0"/>
                  <a:t>For </a:t>
                </a:r>
                <a:r>
                  <a:rPr lang="en-US" dirty="0"/>
                  <a:t>example, we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multiple </a:t>
                </a:r>
                <a:r>
                  <a:rPr lang="en-US" dirty="0"/>
                  <a:t>times by randomly sampling from our data set. We then use the variance of our multiple estimates to approximate the true variance </a:t>
                </a:r>
                <a:r>
                  <a:rPr lang="en-US" dirty="0" smtClean="0"/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</a:p>
              <a:p>
                <a:pPr algn="just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0715" y="1990003"/>
                <a:ext cx="10327008" cy="1341921"/>
              </a:xfrm>
              <a:blipFill rotWithShape="0">
                <a:blip r:embed="rId3"/>
                <a:stretch>
                  <a:fillRect l="-1240" t="-4525" r="-1181" b="-189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820715" y="1507403"/>
            <a:ext cx="10327008" cy="482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Definition</a:t>
            </a:r>
            <a:endParaRPr lang="en-US" dirty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378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Confidence intervals for the predictors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estimates: </a:t>
            </a:r>
            <a:r>
              <a:rPr lang="en-US" sz="2800" b="1" dirty="0" smtClean="0"/>
              <a:t>Standard Errors</a:t>
            </a:r>
            <a:endParaRPr lang="en-US" sz="2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42981" y="1138570"/>
                <a:ext cx="11106037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We can empirically estimate </a:t>
                </a: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the </a:t>
                </a:r>
                <a:r>
                  <a:rPr lang="en-US" b="1" dirty="0">
                    <a:latin typeface="Karla" charset="0"/>
                    <a:ea typeface="Karla" charset="0"/>
                    <a:cs typeface="Karla" charset="0"/>
                  </a:rPr>
                  <a:t>standard </a:t>
                </a:r>
                <a:r>
                  <a:rPr lang="en-US" b="1" dirty="0" smtClean="0">
                    <a:latin typeface="Karla" charset="0"/>
                    <a:ea typeface="Karla" charset="0"/>
                    <a:cs typeface="Karla" charset="0"/>
                  </a:rPr>
                  <a:t>errors</a:t>
                </a: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,</a:t>
                </a:r>
                <a:r>
                  <a:rPr lang="en-US" b="1" dirty="0" smtClean="0"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  <a:ea typeface="Karla" charset="0"/>
                        <a:cs typeface="Karla" charset="0"/>
                      </a:rPr>
                      <m:t>,</m:t>
                    </m:r>
                    <m:r>
                      <a:rPr lang="en-US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 of </a:t>
                </a: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through bootstrapping.  </a:t>
                </a:r>
              </a:p>
              <a:p>
                <a:pPr>
                  <a:spcBef>
                    <a:spcPts val="2376"/>
                  </a:spcBef>
                  <a:spcAft>
                    <a:spcPts val="1200"/>
                  </a:spcAft>
                </a:pP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If for each bootstrapped sample the estimated betas are: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,</a:t>
                </a:r>
                <a:r>
                  <a:rPr lang="en-US" dirty="0"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  <m: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, then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Karla" charset="0"/>
                          <a:cs typeface="Karla" charset="0"/>
                        </a:rPr>
                        <m:t>𝑆𝐸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var</m:t>
                          </m:r>
                          <m:r>
                            <a:rPr lang="en-US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US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b="0" i="1" dirty="0" smtClean="0">
                  <a:latin typeface="Cambria Math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Karla" charset="0"/>
                          <a:cs typeface="Karla" charset="0"/>
                        </a:rPr>
                        <m:t>𝑆𝐸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var</m:t>
                          </m:r>
                          <m:r>
                            <a:rPr lang="en-US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b="0" i="1" dirty="0" smtClean="0">
                  <a:latin typeface="Cambria Math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2981" y="1138570"/>
                <a:ext cx="11106037" cy="2111143"/>
              </a:xfrm>
              <a:blipFill rotWithShape="0">
                <a:blip r:embed="rId3"/>
                <a:stretch>
                  <a:fillRect l="-1098" t="-1445" r="-1537" b="-106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86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Confidence intervals for the predictors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estimates: </a:t>
            </a:r>
            <a:r>
              <a:rPr lang="en-US" sz="2800" b="1" dirty="0" smtClean="0"/>
              <a:t>Standard Errors</a:t>
            </a:r>
            <a:endParaRPr lang="en-US" sz="2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3999" y="983807"/>
                <a:ext cx="11588001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latin typeface="Karla" charset="0"/>
                    <a:ea typeface="Karla" charset="0"/>
                    <a:cs typeface="Karla" charset="0"/>
                  </a:rPr>
                  <a:t>Alternatively: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600" dirty="0" smtClean="0">
                    <a:latin typeface="Karla" charset="0"/>
                    <a:ea typeface="Karla" charset="0"/>
                    <a:cs typeface="Karla" charset="0"/>
                  </a:rPr>
                  <a:t>If </a:t>
                </a:r>
                <a:r>
                  <a:rPr lang="en-US" sz="2600" dirty="0">
                    <a:latin typeface="Karla" charset="0"/>
                    <a:ea typeface="Karla" charset="0"/>
                    <a:cs typeface="Karla" charset="0"/>
                  </a:rPr>
                  <a:t>we know the 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SupPr>
                      <m:e>
                        <m:r>
                          <a:rPr lang="en-US" sz="260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b>
                        <m:r>
                          <a:rPr lang="en-US" sz="26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sub>
                      <m:sup>
                        <m:r>
                          <a:rPr lang="en-US" sz="26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600" dirty="0" smtClean="0">
                    <a:latin typeface="Karla" charset="0"/>
                    <a:ea typeface="Karla" charset="0"/>
                    <a:cs typeface="Karla" charset="0"/>
                  </a:rPr>
                  <a:t> of </a:t>
                </a:r>
                <a:r>
                  <a:rPr lang="en-US" sz="2600" dirty="0">
                    <a:latin typeface="Karla" charset="0"/>
                    <a:ea typeface="Karla" charset="0"/>
                    <a:cs typeface="Karla" charset="0"/>
                  </a:rPr>
                  <a:t>the </a:t>
                </a:r>
                <a:r>
                  <a:rPr lang="en-US" sz="2600" dirty="0" smtClean="0">
                    <a:latin typeface="Karla" charset="0"/>
                    <a:ea typeface="Karla" charset="0"/>
                    <a:cs typeface="Karla" charset="0"/>
                  </a:rPr>
                  <a:t>noise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charset="0"/>
                        <a:ea typeface="Karla" charset="0"/>
                        <a:cs typeface="Karla" charset="0"/>
                      </a:rPr>
                      <m:t>𝜖</m:t>
                    </m:r>
                  </m:oMath>
                </a14:m>
                <a:r>
                  <a:rPr lang="en-US" sz="2600" dirty="0" smtClean="0">
                    <a:latin typeface="Karla" charset="0"/>
                    <a:ea typeface="Karla" charset="0"/>
                    <a:cs typeface="Karla" charset="0"/>
                  </a:rPr>
                  <a:t>, </a:t>
                </a:r>
                <a:r>
                  <a:rPr lang="en-US" sz="2600" dirty="0">
                    <a:latin typeface="Karla" charset="0"/>
                    <a:ea typeface="Karla" charset="0"/>
                    <a:cs typeface="Karla" charset="0"/>
                  </a:rPr>
                  <a:t>we </a:t>
                </a:r>
                <a:r>
                  <a:rPr lang="en-US" sz="2600" dirty="0" smtClean="0">
                    <a:latin typeface="Karla" charset="0"/>
                    <a:ea typeface="Karla" charset="0"/>
                    <a:cs typeface="Karla" charset="0"/>
                  </a:rPr>
                  <a:t>can compute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sz="26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6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charset="0"/>
                        <a:ea typeface="Karla" charset="0"/>
                        <a:cs typeface="Karla" charset="0"/>
                      </a:rPr>
                      <m:t>,</m:t>
                    </m:r>
                    <m:r>
                      <a:rPr lang="en-US" sz="2600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sz="26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600" dirty="0" smtClean="0">
                    <a:latin typeface="Karla" charset="0"/>
                    <a:ea typeface="Karla" charset="0"/>
                    <a:cs typeface="Karla" charset="0"/>
                  </a:rPr>
                  <a:t> analytically </a:t>
                </a:r>
                <a:r>
                  <a:rPr lang="en-US" sz="2600" dirty="0">
                    <a:latin typeface="Karla" charset="0"/>
                    <a:ea typeface="Karla" charset="0"/>
                    <a:cs typeface="Karla" charset="0"/>
                  </a:rPr>
                  <a:t>using </a:t>
                </a:r>
                <a:r>
                  <a:rPr lang="en-US" sz="2600" dirty="0" smtClean="0">
                    <a:latin typeface="Karla" charset="0"/>
                    <a:ea typeface="Karla" charset="0"/>
                    <a:cs typeface="Karla" charset="0"/>
                  </a:rPr>
                  <a:t>the formulae below (no need to </a:t>
                </a:r>
                <a:r>
                  <a:rPr lang="en-US" sz="2600" dirty="0" smtClean="0">
                    <a:latin typeface="Karla" charset="0"/>
                    <a:ea typeface="Karla" charset="0"/>
                    <a:cs typeface="Karla" charset="0"/>
                  </a:rPr>
                  <a:t>bootstrap</a:t>
                </a:r>
                <a:r>
                  <a:rPr lang="en-US" sz="2600" dirty="0" smtClean="0">
                    <a:latin typeface="Karla" charset="0"/>
                    <a:ea typeface="Karla" charset="0"/>
                    <a:cs typeface="Karla" charset="0"/>
                  </a:rPr>
                  <a:t>):</a:t>
                </a:r>
              </a:p>
              <a:p>
                <a:pPr>
                  <a:spcAft>
                    <a:spcPts val="1200"/>
                  </a:spcAft>
                </a:pP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3999" y="983807"/>
                <a:ext cx="11588001" cy="2111143"/>
              </a:xfrm>
              <a:blipFill rotWithShape="0">
                <a:blip r:embed="rId3"/>
                <a:stretch>
                  <a:fillRect l="-947" t="-2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alphaModFix amt="83000"/>
          </a:blip>
          <a:stretch>
            <a:fillRect/>
          </a:stretch>
        </p:blipFill>
        <p:spPr>
          <a:xfrm>
            <a:off x="3773771" y="3347079"/>
            <a:ext cx="5248455" cy="2221256"/>
          </a:xfrm>
          <a:prstGeom prst="rect">
            <a:avLst/>
          </a:prstGeom>
          <a:solidFill>
            <a:schemeClr val="bg2"/>
          </a:solidFill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1097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Errors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6671" y="3880601"/>
                <a:ext cx="11106037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In practice, we do not know the theoretical value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Karla" charset="0"/>
                        <a:cs typeface="Karla" charset="0"/>
                      </a:rPr>
                      <m:t>𝜎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 since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 do not know the exact distribution of the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noise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Karla" charset="0"/>
                        <a:cs typeface="Karla" charset="0"/>
                      </a:rPr>
                      <m:t>𝜖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. </a:t>
                </a:r>
              </a:p>
              <a:p>
                <a:pPr>
                  <a:spcAft>
                    <a:spcPts val="1200"/>
                  </a:spcAft>
                </a:pPr>
                <a:endParaRPr lang="en-US" sz="2400" b="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6671" y="3880601"/>
                <a:ext cx="11106037" cy="2111143"/>
              </a:xfrm>
              <a:blipFill rotWithShape="0">
                <a:blip r:embed="rId5"/>
                <a:stretch>
                  <a:fillRect l="-878" t="-2312" r="-1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5137" y="1177758"/>
            <a:ext cx="4626631" cy="200694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1000836" y="1419484"/>
                <a:ext cx="8948382" cy="1616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More data: 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𝑛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↑</m:t>
                    </m:r>
                  </m:oMath>
                </a14:m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naryPr>
                      <m:sub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↑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r>
                  <a:rPr lang="en-US" sz="26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Larger </a:t>
                </a: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coverage</a:t>
                </a:r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𝑣𝑎𝑟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(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𝑥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</m:t>
                    </m:r>
                  </m:oMath>
                </a14:m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or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naryPr>
                      <m:sub>
                        <m: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↑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  <m:r>
                      <a:rPr lang="en-US" sz="26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</m:oMath>
                </a14:m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endParaRPr lang="en-US" sz="2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Better data: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p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 ⇒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</m:t>
                    </m:r>
                  </m:oMath>
                </a14:m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 </a:t>
                </a:r>
                <a:endParaRPr lang="en-US" sz="2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836" y="1419484"/>
                <a:ext cx="8948382" cy="1616981"/>
              </a:xfrm>
              <a:prstGeom prst="rect">
                <a:avLst/>
              </a:prstGeom>
              <a:blipFill rotWithShape="0">
                <a:blip r:embed="rId7"/>
                <a:stretch>
                  <a:fillRect l="-1226" t="-3019" b="-8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>
            <a:off x="0" y="3581400"/>
            <a:ext cx="12192000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220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44444E-6 L 0.37213 0.000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07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039" y="251037"/>
            <a:ext cx="11493416" cy="767276"/>
          </a:xfrm>
        </p:spPr>
        <p:txBody>
          <a:bodyPr/>
          <a:lstStyle/>
          <a:p>
            <a:r>
              <a:rPr lang="en-US" smtClean="0"/>
              <a:t>Standard Errors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25728" y="1199202"/>
                <a:ext cx="11106037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However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if we make the following assumptions, 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582613" indent="-233363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errors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are uncorrelated,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𝑖</m:t>
                    </m:r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≠</m:t>
                    </m:r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𝑗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 ,</a:t>
                </a:r>
              </a:p>
              <a:p>
                <a:pPr marL="582613" indent="-233363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has a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mean 0 and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sub>
                      <m:sup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,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then, we can empirically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from the data and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our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regression line: 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728" y="1199202"/>
                <a:ext cx="11106037" cy="2111143"/>
              </a:xfrm>
              <a:blipFill rotWithShape="0">
                <a:blip r:embed="rId2"/>
                <a:stretch>
                  <a:fillRect l="-823" t="-2312" b="-14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81000"/>
          </a:blip>
          <a:stretch>
            <a:fillRect/>
          </a:stretch>
        </p:blipFill>
        <p:spPr>
          <a:xfrm>
            <a:off x="3654043" y="3778369"/>
            <a:ext cx="5189745" cy="102654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194486" y="5272936"/>
                <a:ext cx="9815384" cy="11387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Remember: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486" y="5272936"/>
                <a:ext cx="9815384" cy="1138773"/>
              </a:xfrm>
              <a:prstGeom prst="rect">
                <a:avLst/>
              </a:prstGeom>
              <a:blipFill rotWithShape="0">
                <a:blip r:embed="rId4"/>
                <a:stretch>
                  <a:fillRect l="-994" t="-4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979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Errors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446" y="1298167"/>
            <a:ext cx="3676092" cy="159462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700585" y="1449855"/>
                <a:ext cx="8948382" cy="1616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More data: 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𝑛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↑</m:t>
                    </m:r>
                  </m:oMath>
                </a14:m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naryPr>
                      <m:sub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↑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r>
                  <a:rPr lang="en-US" sz="26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Larger </a:t>
                </a: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coverage</a:t>
                </a:r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𝑣𝑎𝑟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(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𝑥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</m:t>
                    </m:r>
                  </m:oMath>
                </a14:m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or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naryPr>
                      <m:sub>
                        <m: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↑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  <m:r>
                      <a:rPr lang="en-US" sz="26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</m:oMath>
                </a14:m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endParaRPr lang="en-US" sz="2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Better data: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p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 ⇒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</m:t>
                    </m:r>
                  </m:oMath>
                </a14:m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 </a:t>
                </a:r>
                <a:endParaRPr lang="en-US" sz="2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85" y="1449855"/>
                <a:ext cx="8948382" cy="1616981"/>
              </a:xfrm>
              <a:prstGeom prst="rect">
                <a:avLst/>
              </a:prstGeom>
              <a:blipFill rotWithShape="0">
                <a:blip r:embed="rId4"/>
                <a:stretch>
                  <a:fillRect l="-1226" t="-3019" b="-8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>
            <a:off x="0" y="3581400"/>
            <a:ext cx="12192000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8907" y="3930555"/>
            <a:ext cx="3257739" cy="9800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00585" y="4270014"/>
                <a:ext cx="8948382" cy="5148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Better model:  </a:t>
                </a:r>
                <a14:m>
                  <m:oMath xmlns:m="http://schemas.openxmlformats.org/officeDocument/2006/math">
                    <m:r>
                      <a:rPr lang="en-US" sz="26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6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  <m:r>
                      <a:rPr lang="en-US" sz="26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−</m:t>
                    </m:r>
                    <m:sSub>
                      <m:sSubPr>
                        <m:ctrlPr>
                          <a:rPr lang="en-US" sz="26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 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 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</m:t>
                    </m:r>
                  </m:oMath>
                </a14:m>
                <a:endParaRPr lang="en-US" sz="2600" b="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85" y="4270014"/>
                <a:ext cx="8948382" cy="514821"/>
              </a:xfrm>
              <a:prstGeom prst="rect">
                <a:avLst/>
              </a:prstGeom>
              <a:blipFill rotWithShape="0">
                <a:blip r:embed="rId6"/>
                <a:stretch>
                  <a:fillRect l="-1226" t="-5882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00585" y="5342378"/>
                <a:ext cx="9835486" cy="5136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600" b="1" dirty="0" smtClean="0">
                    <a:solidFill>
                      <a:schemeClr val="accent2"/>
                    </a:solidFill>
                    <a:latin typeface="Karla" charset="0"/>
                    <a:ea typeface="Karla" charset="0"/>
                    <a:cs typeface="Karla" charset="0"/>
                  </a:rPr>
                  <a:t>Question: </a:t>
                </a:r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What happens to the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600" b="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600" b="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6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, </a:t>
                </a:r>
                <a:r>
                  <a:rPr lang="en-US" sz="2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600" b="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under these scenarios?</a:t>
                </a:r>
                <a:endParaRPr lang="en-US" sz="26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85" y="5342378"/>
                <a:ext cx="9835486" cy="513667"/>
              </a:xfrm>
              <a:prstGeom prst="rect">
                <a:avLst/>
              </a:prstGeom>
              <a:blipFill rotWithShape="0">
                <a:blip r:embed="rId7"/>
                <a:stretch>
                  <a:fillRect l="-1116" t="-5882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21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981" y="983807"/>
            <a:ext cx="11649019" cy="123373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following results  are for the coefficients for TV advertising:</a:t>
            </a: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462867" y="1464623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mtClean="0">
                                            <a:latin typeface="Cambria Math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0.0061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37473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0.0061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6507419"/>
                  </p:ext>
                </p:extLst>
              </p:nvPr>
            </p:nvGraphicFramePr>
            <p:xfrm>
              <a:off x="3462867" y="1464623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</a:tblGrid>
                  <a:tr h="40265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450" t="-7576" r="-676" b="-207576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0.0061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0.0061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Content Placeholder 2"/>
          <p:cNvSpPr txBox="1">
            <a:spLocks/>
          </p:cNvSpPr>
          <p:nvPr/>
        </p:nvSpPr>
        <p:spPr>
          <a:xfrm>
            <a:off x="542980" y="2698353"/>
            <a:ext cx="11649019" cy="123373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coefficients for TV advertising but restricting the coverage of x are:</a:t>
            </a:r>
          </a:p>
          <a:p>
            <a:pPr>
              <a:spcAft>
                <a:spcPts val="1200"/>
              </a:spcAft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>
              <a:spcAft>
                <a:spcPts val="1200"/>
              </a:spcAft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coefficients for TV advertising but with added 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extra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noise: </a:t>
            </a:r>
          </a:p>
          <a:p>
            <a:pPr>
              <a:spcAft>
                <a:spcPts val="1200"/>
              </a:spcAft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462867" y="3273645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mtClean="0">
                                            <a:latin typeface="Cambria Math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0.0068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37473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0.0068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732802"/>
                  </p:ext>
                </p:extLst>
              </p:nvPr>
            </p:nvGraphicFramePr>
            <p:xfrm>
              <a:off x="3462867" y="3273645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</a:tblGrid>
                  <a:tr h="40265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450" t="-7576" r="-676" b="-207576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0.0068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0.0068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462867" y="5077002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mtClean="0">
                                            <a:latin typeface="Cambria Math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0.0028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37473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0.0023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5079704"/>
                  </p:ext>
                </p:extLst>
              </p:nvPr>
            </p:nvGraphicFramePr>
            <p:xfrm>
              <a:off x="3462867" y="5077002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</a:tblGrid>
                  <a:tr h="40265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450" t="-7576" r="-676" b="-20909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0.0028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0.0023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grpSp>
        <p:nvGrpSpPr>
          <p:cNvPr id="11" name="Group 10"/>
          <p:cNvGrpSpPr/>
          <p:nvPr/>
        </p:nvGrpSpPr>
        <p:grpSpPr>
          <a:xfrm>
            <a:off x="6367489" y="3863290"/>
            <a:ext cx="5418666" cy="2738682"/>
            <a:chOff x="6367489" y="3863290"/>
            <a:chExt cx="5418666" cy="2738682"/>
          </a:xfrm>
        </p:grpSpPr>
        <p:sp>
          <p:nvSpPr>
            <p:cNvPr id="8" name="Oval 7"/>
            <p:cNvSpPr/>
            <p:nvPr/>
          </p:nvSpPr>
          <p:spPr>
            <a:xfrm>
              <a:off x="6367489" y="4691285"/>
              <a:ext cx="2674961" cy="1910687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Callout 8"/>
            <p:cNvSpPr/>
            <p:nvPr/>
          </p:nvSpPr>
          <p:spPr>
            <a:xfrm>
              <a:off x="9294125" y="3863290"/>
              <a:ext cx="2492030" cy="1227829"/>
            </a:xfrm>
            <a:prstGeom prst="wedgeEllipseCallout">
              <a:avLst>
                <a:gd name="adj1" fmla="val -65646"/>
                <a:gd name="adj2" fmla="val 60277"/>
              </a:avLst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430640" y="4292538"/>
            <a:ext cx="221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This makes no sense?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11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981" y="1164697"/>
            <a:ext cx="11649019" cy="123373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 smtClean="0">
                <a:solidFill>
                  <a:schemeClr val="accent2"/>
                </a:solidFill>
                <a:latin typeface="Karla" charset="0"/>
                <a:ea typeface="Karla" charset="0"/>
                <a:cs typeface="Karla" charset="0"/>
              </a:rPr>
              <a:t>Exercise: </a:t>
            </a:r>
            <a:r>
              <a:rPr lang="en-US" dirty="0" smtClean="0">
                <a:solidFill>
                  <a:schemeClr val="tx1"/>
                </a:solidFill>
                <a:latin typeface="Karla" charset="0"/>
                <a:ea typeface="Karla" charset="0"/>
                <a:cs typeface="Karla" charset="0"/>
              </a:rPr>
              <a:t>Duplicate the following results for the </a:t>
            </a:r>
            <a:r>
              <a:rPr lang="en-US" smtClean="0">
                <a:solidFill>
                  <a:schemeClr val="tx1"/>
                </a:solidFill>
                <a:latin typeface="Karla" charset="0"/>
                <a:ea typeface="Karla" charset="0"/>
                <a:cs typeface="Karla" charset="0"/>
              </a:rPr>
              <a:t>coefficients for TV </a:t>
            </a:r>
            <a:r>
              <a:rPr lang="en-US" dirty="0" smtClean="0">
                <a:solidFill>
                  <a:schemeClr val="tx1"/>
                </a:solidFill>
                <a:latin typeface="Karla" charset="0"/>
                <a:ea typeface="Karla" charset="0"/>
                <a:cs typeface="Karla" charset="0"/>
              </a:rPr>
              <a:t>advertising.</a:t>
            </a:r>
          </a:p>
          <a:p>
            <a:pPr>
              <a:spcAft>
                <a:spcPts val="1200"/>
              </a:spcAft>
            </a:pPr>
            <a:endParaRPr lang="en-US" dirty="0">
              <a:solidFill>
                <a:schemeClr val="accent2"/>
              </a:solidFill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5768268"/>
                  </p:ext>
                </p:extLst>
              </p:nvPr>
            </p:nvGraphicFramePr>
            <p:xfrm>
              <a:off x="1912079" y="2773086"/>
              <a:ext cx="8127999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  <a:gridCol w="2709333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>
                                            <a:latin typeface="Cambria Math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mtClean="0">
                                            <a:latin typeface="Cambria Math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0.353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37473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0.328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smtClean="0"/>
                            <a:t>0.0023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5768268"/>
                  </p:ext>
                </p:extLst>
              </p:nvPr>
            </p:nvGraphicFramePr>
            <p:xfrm>
              <a:off x="1912079" y="2773086"/>
              <a:ext cx="8127999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  <a:gridCol w="2709333"/>
                  </a:tblGrid>
                  <a:tr h="40265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450" t="-7576" r="-100901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000" t="-7576" r="-674" b="-20909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0.353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0.328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smtClean="0"/>
                            <a:t>0.0023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24752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the regression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Evaluating 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Significance of </a:t>
                </a: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Predictors</a:t>
                </a:r>
                <a:endParaRPr lang="en-US" sz="2000" b="1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b="1" dirty="0" smtClean="0">
                    <a:latin typeface="Karla" charset="0"/>
                    <a:ea typeface="Karla" charset="0"/>
                    <a:cs typeface="Karla" charset="0"/>
                  </a:rPr>
                  <a:t>Hypothesis Testing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How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well we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 b="-782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76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0185" y="1096854"/>
                <a:ext cx="11162523" cy="4588091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Note that in building our </a:t>
                </a:r>
                <a:r>
                  <a:rPr lang="en-US" sz="2400" dirty="0" err="1"/>
                  <a:t>kNN</a:t>
                </a:r>
                <a:r>
                  <a:rPr lang="en-US" sz="2400" dirty="0"/>
                  <a:t> model for prediction, we did not </a:t>
                </a:r>
                <a:br>
                  <a:rPr lang="en-US" sz="2400" dirty="0"/>
                </a:br>
                <a:r>
                  <a:rPr lang="en-US" sz="2400" dirty="0" smtClean="0"/>
                  <a:t>compute </a:t>
                </a:r>
                <a:r>
                  <a:rPr lang="en-US" sz="2400" dirty="0"/>
                  <a:t>a closed form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. </a:t>
                </a:r>
              </a:p>
              <a:p>
                <a:pPr>
                  <a:spcAft>
                    <a:spcPts val="2400"/>
                  </a:spcAft>
                </a:pPr>
                <a:r>
                  <a:rPr lang="en-US" sz="2400" dirty="0"/>
                  <a:t>What if we ask the question: </a:t>
                </a:r>
              </a:p>
              <a:p>
                <a:r>
                  <a:rPr lang="en-US" sz="2500" i="1" dirty="0">
                    <a:solidFill>
                      <a:schemeClr val="tx2"/>
                    </a:solidFill>
                  </a:rPr>
                  <a:t>	</a:t>
                </a:r>
                <a:r>
                  <a:rPr lang="en-US" sz="2500" i="1" dirty="0">
                    <a:solidFill>
                      <a:schemeClr val="accent2">
                        <a:lumMod val="75000"/>
                      </a:schemeClr>
                    </a:solidFill>
                  </a:rPr>
                  <a:t>“how much more sales do we expect if we double the TV advertising budget?” </a:t>
                </a:r>
              </a:p>
              <a:p>
                <a:endParaRPr lang="en-US" sz="2400" dirty="0">
                  <a:solidFill>
                    <a:schemeClr val="tx2"/>
                  </a:solidFill>
                </a:endParaRPr>
              </a:p>
              <a:p>
                <a:r>
                  <a:rPr lang="en-US" sz="2400" b="1" dirty="0"/>
                  <a:t>Alternatively</a:t>
                </a:r>
                <a:r>
                  <a:rPr lang="en-US" sz="2400" dirty="0"/>
                  <a:t>, we can build a model by first assuming a simple form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/>
                  <a:t>: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185" y="1096854"/>
                <a:ext cx="11162523" cy="4588091"/>
              </a:xfrm>
              <a:blipFill rotWithShape="0">
                <a:blip r:embed="rId2"/>
                <a:stretch>
                  <a:fillRect l="-874" t="-1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A027633-F65F-754F-A436-835CC3027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680" y="4979682"/>
            <a:ext cx="4866640" cy="375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C0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B6AC0F7-9DD3-7645-86C0-F63DB6CE6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1010" y="983807"/>
            <a:ext cx="2146172" cy="143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8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Interpretation of Predictors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69553" y="1183069"/>
                <a:ext cx="10452894" cy="4948722"/>
              </a:xfrm>
            </p:spPr>
            <p:txBody>
              <a:bodyPr/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 smtClean="0"/>
                  <a:t>Question: </a:t>
                </a:r>
                <a:r>
                  <a:rPr lang="en-US" sz="2400" dirty="0" smtClean="0"/>
                  <a:t>What do you think a predictor coefficient means?</a:t>
                </a:r>
              </a:p>
              <a:p>
                <a:pPr algn="ctr">
                  <a:spcBef>
                    <a:spcPts val="18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𝑆𝑎𝑙𝑒𝑠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=7.5+0.04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𝑇𝑉</m:t>
                      </m:r>
                    </m:oMath>
                  </m:oMathPara>
                </a14:m>
                <a:endParaRPr 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What does 7.5 mean and what does 0.04 mean?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If we increase the TV by $1000, what would you expect the increase in sales to be? 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What if?                                 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𝑆𝑎𝑙𝑒𝑠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=7.5+1.01 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𝑇𝑉</m:t>
                    </m:r>
                  </m:oMath>
                </a14:m>
                <a:endParaRPr 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9553" y="1183069"/>
                <a:ext cx="10452894" cy="4948722"/>
              </a:xfrm>
              <a:blipFill rotWithShape="0">
                <a:blip r:embed="rId3"/>
                <a:stretch>
                  <a:fillRect l="-933" t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69553" y="5002681"/>
            <a:ext cx="10973155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interpretation of the predictors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depends on the values but decisions depend on how much we trust these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values.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15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8929" y="1941458"/>
            <a:ext cx="11672033" cy="3108960"/>
            <a:chOff x="72751" y="1302462"/>
            <a:chExt cx="11672033" cy="310896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67" t="2516" r="8537" b="1679"/>
            <a:stretch/>
          </p:blipFill>
          <p:spPr>
            <a:xfrm>
              <a:off x="72751" y="1302462"/>
              <a:ext cx="3749039" cy="310896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4" t="5401" r="7086" b="2127"/>
            <a:stretch/>
          </p:blipFill>
          <p:spPr>
            <a:xfrm>
              <a:off x="7778870" y="1371600"/>
              <a:ext cx="3965914" cy="296265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3" t="2549" r="7304" b="1736"/>
            <a:stretch/>
          </p:blipFill>
          <p:spPr>
            <a:xfrm>
              <a:off x="3785841" y="1324764"/>
              <a:ext cx="4058174" cy="3063240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70</a:t>
            </a:fld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37602" y="482002"/>
            <a:ext cx="11093360" cy="167460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400" dirty="0" smtClean="0"/>
              <a:t>And also we </a:t>
            </a:r>
            <a:r>
              <a:rPr lang="en-US" sz="2400" dirty="0"/>
              <a:t>can answer the question, </a:t>
            </a:r>
            <a:r>
              <a:rPr lang="en-US" sz="2400" dirty="0" smtClean="0"/>
              <a:t>’how </a:t>
            </a:r>
            <a:r>
              <a:rPr lang="en-US" sz="2400" dirty="0"/>
              <a:t>significant are the predictors</a:t>
            </a:r>
            <a:r>
              <a:rPr lang="en-US" sz="2400" dirty="0" smtClean="0"/>
              <a:t>?’ </a:t>
            </a:r>
            <a:r>
              <a:rPr lang="en-US" sz="2400" dirty="0"/>
              <a:t>Here we show the same analysis for all three predictors. </a:t>
            </a:r>
          </a:p>
          <a:p>
            <a:r>
              <a:rPr lang="en-US" sz="2400" b="1" dirty="0"/>
              <a:t>Question</a:t>
            </a:r>
            <a:r>
              <a:rPr lang="en-US" sz="2400" dirty="0"/>
              <a:t>: Which ones are important?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90778" y="5421320"/>
            <a:ext cx="9787007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Before we answer this question, we need to answer another question.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85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8929" y="1941458"/>
            <a:ext cx="11672033" cy="3108960"/>
            <a:chOff x="72751" y="1302462"/>
            <a:chExt cx="11672033" cy="310896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67" t="2516" r="8537" b="1679"/>
            <a:stretch/>
          </p:blipFill>
          <p:spPr>
            <a:xfrm>
              <a:off x="72751" y="1302462"/>
              <a:ext cx="3749039" cy="310896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4" t="5401" r="7086" b="2127"/>
            <a:stretch/>
          </p:blipFill>
          <p:spPr>
            <a:xfrm>
              <a:off x="7778870" y="1371600"/>
              <a:ext cx="3965914" cy="296265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3" t="2549" r="7304" b="1736"/>
            <a:stretch/>
          </p:blipFill>
          <p:spPr>
            <a:xfrm>
              <a:off x="3785841" y="1324764"/>
              <a:ext cx="4058174" cy="3063240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71</a:t>
            </a:fld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37602" y="482002"/>
            <a:ext cx="11093360" cy="167460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400" dirty="0" smtClean="0"/>
              <a:t>And also we </a:t>
            </a:r>
            <a:r>
              <a:rPr lang="en-US" sz="2400" dirty="0"/>
              <a:t>can answer the question, </a:t>
            </a:r>
            <a:r>
              <a:rPr lang="en-US" sz="2400" dirty="0" smtClean="0"/>
              <a:t>’how </a:t>
            </a:r>
            <a:r>
              <a:rPr lang="en-US" sz="2400" dirty="0"/>
              <a:t>significant are the predictors</a:t>
            </a:r>
            <a:r>
              <a:rPr lang="en-US" sz="2400" dirty="0" smtClean="0"/>
              <a:t>?’ </a:t>
            </a:r>
            <a:r>
              <a:rPr lang="en-US" sz="2400" dirty="0"/>
              <a:t>Here we show the same analysis for all three predictors. </a:t>
            </a:r>
          </a:p>
          <a:p>
            <a:r>
              <a:rPr lang="en-US" sz="2400" b="1" dirty="0"/>
              <a:t>Question</a:t>
            </a:r>
            <a:r>
              <a:rPr lang="en-US" sz="2400" dirty="0"/>
              <a:t>: Which ones are important?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90778" y="5236654"/>
            <a:ext cx="9787007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Now we know how to generate these distributions we are ready to answer </a:t>
            </a:r>
            <a:r>
              <a:rPr lang="en-US" sz="2400" b="1" i="1" dirty="0">
                <a:solidFill>
                  <a:schemeClr val="accent2"/>
                </a:solidFill>
                <a:latin typeface="Karla" charset="0"/>
                <a:ea typeface="Karla" charset="0"/>
                <a:cs typeface="Karla" charset="0"/>
              </a:rPr>
              <a:t>’how significant are the predictors</a:t>
            </a:r>
            <a:r>
              <a:rPr lang="en-US" sz="2400" b="1" i="1" dirty="0">
                <a:solidFill>
                  <a:schemeClr val="accent2"/>
                </a:solidFill>
                <a:latin typeface="Karla" charset="0"/>
                <a:ea typeface="Karla" charset="0"/>
                <a:cs typeface="Karla" charset="0"/>
              </a:rPr>
              <a:t>?’</a:t>
            </a:r>
            <a:r>
              <a:rPr lang="en-US" sz="2400" dirty="0"/>
              <a:t>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44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3415" y="265044"/>
            <a:ext cx="10327008" cy="7937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mtClean="0">
                <a:solidFill>
                  <a:schemeClr val="bg1"/>
                </a:solidFill>
              </a:rPr>
              <a:t>Hypothesis Testing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3415" y="1058824"/>
            <a:ext cx="10327008" cy="5012192"/>
          </a:xfrm>
          <a:solidFill>
            <a:schemeClr val="bg1">
              <a:lumMod val="85000"/>
            </a:schemeClr>
          </a:solidFill>
          <a:effectLst/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sz="3200" dirty="0" smtClean="0"/>
              <a:t>Hypothesis testing </a:t>
            </a:r>
            <a:r>
              <a:rPr lang="en-US" sz="3200" dirty="0"/>
              <a:t>is a formal process through which we evaluate the validity of a statistical hypothesis by considering evidence </a:t>
            </a:r>
            <a:r>
              <a:rPr lang="en-US" sz="3200" b="1" dirty="0">
                <a:solidFill>
                  <a:srgbClr val="00B050"/>
                </a:solidFill>
              </a:rPr>
              <a:t>for</a:t>
            </a:r>
            <a:r>
              <a:rPr lang="en-US" sz="3200" dirty="0">
                <a:solidFill>
                  <a:srgbClr val="00B050"/>
                </a:solidFill>
              </a:rPr>
              <a:t> </a:t>
            </a:r>
            <a:r>
              <a:rPr lang="en-US" sz="3200" dirty="0"/>
              <a:t>or </a:t>
            </a:r>
            <a:r>
              <a:rPr lang="en-US" sz="3200" b="1" dirty="0">
                <a:solidFill>
                  <a:srgbClr val="FF0000"/>
                </a:solidFill>
              </a:rPr>
              <a:t>against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/>
              <a:t>the hypothesis gathered by </a:t>
            </a:r>
            <a:r>
              <a:rPr lang="en-US" sz="3200" b="1" i="1" u="sng" dirty="0"/>
              <a:t>random sampling of the data</a:t>
            </a:r>
            <a:r>
              <a:rPr lang="en-US" sz="3200" dirty="0" smtClean="0"/>
              <a:t>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3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1483347" y="303932"/>
          <a:ext cx="2174252" cy="594767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/>
                <a:gridCol w="1025611"/>
              </a:tblGrid>
              <a:tr h="283794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sales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88.3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102.7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204.1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39.5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18.5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68.4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59.6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70.6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11.8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265.2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292.9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76.4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80.2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182.6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112.9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199.1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9.7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147.3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19.0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89.7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225.8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193.2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1483347" y="303932"/>
          <a:ext cx="2174252" cy="595636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/>
                <a:gridCol w="1025611"/>
              </a:tblGrid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sales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89.7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68.4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75.3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18.5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142.9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220.3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255.4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11.8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139.5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237.4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147.3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9.7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19.0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238.2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109.8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483347" y="303932"/>
          <a:ext cx="2174252" cy="595636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/>
                <a:gridCol w="1025611"/>
              </a:tblGrid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sales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276.7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18.5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170.2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11.8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87.2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120.5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293.6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78.2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43.0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139.2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276.9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9.7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239.3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19.0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191.1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483347" y="303934"/>
          <a:ext cx="2174252" cy="595636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/>
                <a:gridCol w="1025611"/>
              </a:tblGrid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sales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230.1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44.5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151.5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18.5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180.8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8.7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57.5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11.8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120.2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199.8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66.1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8.6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214.7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97.5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9.7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204.1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19.0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195.4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67.8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281.4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1483347" y="295238"/>
          <a:ext cx="2174252" cy="595636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/>
                <a:gridCol w="1025611"/>
              </a:tblGrid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sales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68.4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202.5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248.8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191.1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18.5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296.4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11.8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164.5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209.6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147.3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139.2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109.8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43.0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73.4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9.7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262.7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19.0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28.6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135.2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240.1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1483347" y="295239"/>
          <a:ext cx="2174252" cy="595636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/>
                <a:gridCol w="1025611"/>
              </a:tblGrid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sales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50.0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184.9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18.5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248.8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76.4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11.8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197.6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195.4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75.5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238.2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222.4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171.3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9.2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184.9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9.7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193.2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19.0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131.7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116.0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166.8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4624886" y="165152"/>
            <a:ext cx="664637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 smtClean="0">
                <a:latin typeface="Karla" charset="0"/>
                <a:ea typeface="Karla" charset="0"/>
                <a:cs typeface="Karla" charset="0"/>
              </a:rPr>
              <a:t>Random </a:t>
            </a:r>
            <a:r>
              <a:rPr lang="en-US" sz="2800" u="sng" dirty="0">
                <a:latin typeface="Karla" charset="0"/>
                <a:ea typeface="Karla" charset="0"/>
                <a:cs typeface="Karla" charset="0"/>
              </a:rPr>
              <a:t>sampling of the </a:t>
            </a:r>
            <a:r>
              <a:rPr lang="en-US" sz="2800" u="sng" dirty="0" smtClean="0">
                <a:latin typeface="Karla" charset="0"/>
                <a:ea typeface="Karla" charset="0"/>
                <a:cs typeface="Karla" charset="0"/>
              </a:rPr>
              <a:t>data</a:t>
            </a:r>
            <a:endParaRPr lang="en-US" sz="2800" dirty="0" smtClean="0">
              <a:latin typeface="Karla" charset="0"/>
              <a:ea typeface="Karla" charset="0"/>
              <a:cs typeface="Karla" charset="0"/>
            </a:endParaRPr>
          </a:p>
          <a:p>
            <a:r>
              <a:rPr lang="en-US" sz="2800" dirty="0">
                <a:latin typeface="Karla" charset="0"/>
                <a:ea typeface="Karla" charset="0"/>
                <a:cs typeface="Karla" charset="0"/>
              </a:rPr>
              <a:t>	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Shuffle the values of the predictor variable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1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00" y="1600200"/>
            <a:ext cx="5486400" cy="36576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74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574800"/>
            <a:ext cx="5486400" cy="3657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5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75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360" y="777240"/>
            <a:ext cx="5486400" cy="36576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H="1" flipV="1">
            <a:off x="5703879" y="1226904"/>
            <a:ext cx="1" cy="24479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913740" y="1429600"/>
                <a:ext cx="9787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𝑁𝑢𝑙𝑙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740" y="1429600"/>
                <a:ext cx="978729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4969" r="-5590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 flipV="1">
            <a:off x="7245986" y="1226904"/>
            <a:ext cx="0" cy="245514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913740" y="1826443"/>
                <a:ext cx="1125116" cy="322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𝑏𝑜𝑜𝑡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740" y="1826443"/>
                <a:ext cx="1125116" cy="322781"/>
              </a:xfrm>
              <a:prstGeom prst="rect">
                <a:avLst/>
              </a:prstGeom>
              <a:blipFill rotWithShape="0">
                <a:blip r:embed="rId4"/>
                <a:stretch>
                  <a:fillRect l="-4324" r="-1622" b="-24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8917687" y="2762324"/>
                <a:ext cx="1095877" cy="322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𝑁𝑢𝑙𝑙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≈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b="0" dirty="0" smtClean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7687" y="2762324"/>
                <a:ext cx="1095877" cy="322781"/>
              </a:xfrm>
              <a:prstGeom prst="rect">
                <a:avLst/>
              </a:prstGeom>
              <a:blipFill rotWithShape="0">
                <a:blip r:embed="rId5"/>
                <a:stretch>
                  <a:fillRect l="-2778" r="-26111" b="-26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/>
          <p:cNvCxnSpPr/>
          <p:nvPr/>
        </p:nvCxnSpPr>
        <p:spPr>
          <a:xfrm flipH="1">
            <a:off x="5250107" y="2852747"/>
            <a:ext cx="955519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8874423" y="2269068"/>
                <a:ext cx="2177840" cy="621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indent="571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𝑆𝐸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0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𝑏𝑜𝑜𝑡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  <a:p>
                <a:endParaRPr lang="en-US" b="0" dirty="0" smtClean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4423" y="2269068"/>
                <a:ext cx="2177840" cy="621132"/>
              </a:xfrm>
              <a:prstGeom prst="rect">
                <a:avLst/>
              </a:prstGeom>
              <a:blipFill rotWithShape="0">
                <a:blip r:embed="rId6"/>
                <a:stretch>
                  <a:fillRect t="-10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 flipH="1">
            <a:off x="6822401" y="2855690"/>
            <a:ext cx="858559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3779095" y="5241573"/>
                <a:ext cx="5214794" cy="99860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D</m:t>
                    </m:r>
                    <m:r>
                      <a:rPr lang="en-US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sub>
                        </m:sSub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𝑁𝑢𝑙𝑙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𝑁𝑢𝑙𝑙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r>
                      <a:rPr lang="en-US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𝑁𝑢𝑙𝑙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</m:oMath>
                </a14:m>
                <a:r>
                  <a:rPr lang="en-US" sz="2800" b="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sub>
                        </m:sSub>
                      </m:den>
                    </m:f>
                  </m:oMath>
                </a14:m>
                <a:endParaRPr lang="en-US" sz="2800" b="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</a:endParaRPr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095" y="5241573"/>
                <a:ext cx="5214794" cy="99860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000086" y="4312214"/>
                <a:ext cx="10772813" cy="6921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Translate this to the significance. Let’s look at the distance of the estimated value of the coefficient in units of SE(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086" y="4312214"/>
                <a:ext cx="10772813" cy="692113"/>
              </a:xfrm>
              <a:prstGeom prst="rect">
                <a:avLst/>
              </a:prstGeom>
              <a:blipFill rotWithShape="0">
                <a:blip r:embed="rId8"/>
                <a:stretch>
                  <a:fillRect l="-453" t="-4386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33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4" grpId="0"/>
      <p:bldP spid="26" grpId="0" animBg="1"/>
      <p:bldP spid="27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Importance of predictors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67386" y="930545"/>
                <a:ext cx="11837826" cy="5912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In practice, we do not need the distribution for Null.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Define a test statistic, which we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we call t-test statistic</a:t>
                </a:r>
                <a:endParaRPr lang="en-US" sz="2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Which measures the distance from zero in units of </a:t>
                </a:r>
              </a:p>
              <a:p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standard deviation.</a:t>
                </a:r>
                <a:endParaRPr lang="en-US" sz="2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We evaluate 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how often a particular value of </a:t>
                </a:r>
                <a:r>
                  <a:rPr lang="en-US" sz="22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can occur by 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accident. We 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expect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that </a:t>
                </a:r>
                <a:r>
                  <a:rPr lang="en-US" sz="22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 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will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have a </a:t>
                </a:r>
                <a:r>
                  <a:rPr lang="en-US" sz="22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t-distribution with n-2 degrees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of freedom. </a:t>
                </a:r>
                <a:endParaRPr lang="en-US" sz="2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To 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compute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the 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probability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of 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observing any value equal to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 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|</m:t>
                    </m:r>
                    <m:r>
                      <a:rPr lang="en-US" sz="2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𝑡</m:t>
                    </m:r>
                    <m:r>
                      <a:rPr lang="en-US" sz="2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|</m:t>
                    </m:r>
                  </m:oMath>
                </a14:m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 or </a:t>
                </a:r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larger, assuming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=0</m:t>
                    </m:r>
                  </m:oMath>
                </a14:m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is easy. We call this probability the </a:t>
                </a:r>
                <a:r>
                  <a:rPr lang="en-US" sz="2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p-value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. 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200" b="1" i="1" dirty="0">
                    <a:solidFill>
                      <a:schemeClr val="tx2">
                        <a:lumMod val="7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 small </a:t>
                </a:r>
                <a:r>
                  <a:rPr lang="en-US" sz="2200" b="1" i="1" dirty="0" smtClean="0">
                    <a:solidFill>
                      <a:schemeClr val="tx2">
                        <a:lumMod val="7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p-value (&lt;0.05) </a:t>
                </a:r>
                <a:r>
                  <a:rPr lang="en-US" sz="2200" b="1" i="1" dirty="0">
                    <a:solidFill>
                      <a:schemeClr val="tx2">
                        <a:lumMod val="7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indicates that it is unlikely to observe such a substantial association between the predictor and the response due to </a:t>
                </a:r>
                <a:r>
                  <a:rPr lang="en-US" sz="2200" b="1" i="1" dirty="0" smtClean="0">
                    <a:solidFill>
                      <a:schemeClr val="tx2">
                        <a:lumMod val="7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chance. </a:t>
                </a:r>
                <a:endParaRPr lang="en-US" sz="2200" b="1" i="1" dirty="0">
                  <a:solidFill>
                    <a:schemeClr val="tx2">
                      <a:lumMod val="7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sz="2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86" y="930545"/>
                <a:ext cx="11837826" cy="5912324"/>
              </a:xfrm>
              <a:prstGeom prst="rect">
                <a:avLst/>
              </a:prstGeom>
              <a:blipFill rotWithShape="0">
                <a:blip r:embed="rId3"/>
                <a:stretch>
                  <a:fillRect l="-669" t="-722" r="-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3243134" y="1862626"/>
                <a:ext cx="2758850" cy="12378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US" sz="2800" b="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</a:endParaRPr>
              </a:p>
              <a:p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134" y="1862626"/>
                <a:ext cx="2758850" cy="123783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7379549" y="603300"/>
            <a:ext cx="4633504" cy="3089003"/>
            <a:chOff x="2838450" y="2055901"/>
            <a:chExt cx="6515100" cy="43434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8450" y="2055901"/>
              <a:ext cx="6515100" cy="4343400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/>
            <p:nvPr/>
          </p:nvCxnSpPr>
          <p:spPr>
            <a:xfrm flipH="1">
              <a:off x="4152275" y="3097013"/>
              <a:ext cx="210458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4152275" y="3343179"/>
              <a:ext cx="72549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/>
                <p:cNvSpPr/>
                <p:nvPr/>
              </p:nvSpPr>
              <p:spPr>
                <a:xfrm>
                  <a:off x="4229367" y="3343551"/>
                  <a:ext cx="571310" cy="4151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  <a:ea typeface="Karla" charset="0"/>
                                        <a:cs typeface="Karla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9367" y="3343551"/>
                  <a:ext cx="571310" cy="41511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21277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4306459" y="2618925"/>
                  <a:ext cx="973985" cy="4151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charset="0"/>
                                        <a:ea typeface="Karla" charset="0"/>
                                        <a:cs typeface="Karla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−0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6459" y="2618925"/>
                  <a:ext cx="973985" cy="41511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32599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3415" y="265044"/>
            <a:ext cx="10570706" cy="7937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mtClean="0">
                <a:solidFill>
                  <a:schemeClr val="bg1"/>
                </a:solidFill>
              </a:rPr>
              <a:t>Hypothesis Testing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058824"/>
                <a:ext cx="10570706" cy="5012192"/>
              </a:xfrm>
              <a:solidFill>
                <a:schemeClr val="bg1">
                  <a:lumMod val="85000"/>
                </a:schemeClr>
              </a:solidFill>
              <a:effectLst/>
            </p:spPr>
            <p:txBody>
              <a:bodyPr/>
              <a:lstStyle/>
              <a:p>
                <a:pPr algn="just">
                  <a:spcAft>
                    <a:spcPts val="1800"/>
                  </a:spcAft>
                </a:pPr>
                <a:r>
                  <a:rPr lang="en-US" sz="2400" dirty="0" smtClean="0"/>
                  <a:t>Hypothesis testing </a:t>
                </a:r>
                <a:r>
                  <a:rPr lang="en-US" sz="2400" dirty="0"/>
                  <a:t>is a formal process through which we evaluate the validity of a statistical hypothesis by considering evidence for or against the hypothesis gathered by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random sampling </a:t>
                </a:r>
                <a:r>
                  <a:rPr lang="en-US" sz="2400" dirty="0"/>
                  <a:t>of the data. </a:t>
                </a:r>
                <a:endParaRPr lang="en-US" sz="2400" dirty="0" smtClean="0"/>
              </a:p>
              <a:p>
                <a:pPr marL="457200" indent="-457200" algn="just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/>
                  <a:t>State </a:t>
                </a:r>
                <a:r>
                  <a:rPr lang="en-US" sz="2400" dirty="0"/>
                  <a:t>the hypotheses, typically a </a:t>
                </a:r>
                <a:r>
                  <a:rPr lang="en-US" sz="2400" b="1" dirty="0" smtClean="0"/>
                  <a:t>null hypothesis</a:t>
                </a:r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and </a:t>
                </a:r>
                <a:r>
                  <a:rPr lang="en-US" sz="2400" dirty="0"/>
                  <a:t>an </a:t>
                </a:r>
                <a:r>
                  <a:rPr lang="en-US" sz="2400" b="1" dirty="0" smtClean="0"/>
                  <a:t>alternative hypothesis</a:t>
                </a:r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, </a:t>
                </a:r>
                <a:r>
                  <a:rPr lang="en-US" sz="2400" dirty="0"/>
                  <a:t>that is the negation of the former. </a:t>
                </a:r>
                <a:endParaRPr lang="en-US" sz="2400" dirty="0" smtClean="0"/>
              </a:p>
              <a:p>
                <a:pPr marL="457200" indent="-457200" algn="just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/>
                  <a:t>Choose </a:t>
                </a:r>
                <a:r>
                  <a:rPr lang="en-US" sz="2400" dirty="0"/>
                  <a:t>a type of analysis, i.e. how to use sample data to evaluate the null hypothesis. Typically this involves choosing a single test statistic</a:t>
                </a:r>
                <a:r>
                  <a:rPr lang="en-US" sz="2400" dirty="0" smtClean="0"/>
                  <a:t>.</a:t>
                </a:r>
              </a:p>
              <a:p>
                <a:pPr marL="457200" indent="-457200" algn="just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b="1" dirty="0" smtClean="0"/>
                  <a:t>Sample </a:t>
                </a:r>
                <a:r>
                  <a:rPr lang="en-US" sz="2400" dirty="0"/>
                  <a:t>data and compute the test </a:t>
                </a:r>
                <a:r>
                  <a:rPr lang="en-US" sz="2400" dirty="0" smtClean="0"/>
                  <a:t>statistic.</a:t>
                </a:r>
              </a:p>
              <a:p>
                <a:pPr marL="457200" indent="-457200" algn="just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/>
                  <a:t>Use </a:t>
                </a:r>
                <a:r>
                  <a:rPr lang="en-US" sz="2400" dirty="0"/>
                  <a:t>the value of the test statistic to either </a:t>
                </a:r>
                <a:r>
                  <a:rPr lang="en-US" sz="2400" dirty="0">
                    <a:solidFill>
                      <a:srgbClr val="C00000"/>
                    </a:solidFill>
                  </a:rPr>
                  <a:t>reject</a:t>
                </a:r>
                <a:r>
                  <a:rPr lang="en-US" sz="2400" dirty="0"/>
                  <a:t> or </a:t>
                </a:r>
                <a:r>
                  <a:rPr lang="en-US" sz="2400" dirty="0">
                    <a:solidFill>
                      <a:schemeClr val="accent3">
                        <a:lumMod val="50000"/>
                      </a:schemeClr>
                    </a:solidFill>
                  </a:rPr>
                  <a:t>not reject </a:t>
                </a:r>
                <a:r>
                  <a:rPr lang="en-US" sz="2400" dirty="0"/>
                  <a:t>the null hypothesis</a:t>
                </a:r>
                <a:r>
                  <a:rPr lang="en-US" sz="2400" dirty="0" smtClean="0"/>
                  <a:t>.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058824"/>
                <a:ext cx="10570706" cy="5012192"/>
              </a:xfrm>
              <a:blipFill rotWithShape="0">
                <a:blip r:embed="rId2"/>
                <a:stretch>
                  <a:fillRect l="-923" t="-973" r="-865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937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12074" y="983807"/>
                <a:ext cx="10567852" cy="5426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1. State Hypothesis: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400" b="1" dirty="0" smtClean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Null hypothesis:  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There is no relation between </a:t>
                </a:r>
                <a:r>
                  <a:rPr lang="en-US" sz="2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X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</a:t>
                </a:r>
                <a:r>
                  <a:rPr lang="en-US" sz="2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Y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lvl="1">
                  <a:spcAft>
                    <a:spcPts val="1200"/>
                  </a:spcAft>
                </a:pPr>
                <a:r>
                  <a:rPr lang="en-US" sz="2400" b="1" dirty="0" smtClean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The alternative: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There is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some relation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between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X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Y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2:  </a:t>
                </a: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Choose test statistics</a:t>
                </a:r>
              </a:p>
              <a:p>
                <a:pPr marL="457200"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To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test the null hypothesis, we need to determine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whether,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our estimate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,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is sufficiently far from zero that we can be confident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non-zero. We use the following test statistic: 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74" y="983807"/>
                <a:ext cx="10567852" cy="5426101"/>
              </a:xfrm>
              <a:prstGeom prst="rect">
                <a:avLst/>
              </a:prstGeom>
              <a:blipFill rotWithShape="0">
                <a:blip r:embed="rId3"/>
                <a:stretch>
                  <a:fillRect l="-865" t="-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4046898" y="5485252"/>
                <a:ext cx="2908413" cy="13727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US" sz="2800" b="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</a:endParaRPr>
              </a:p>
              <a:p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6898" y="5485252"/>
                <a:ext cx="2908413" cy="137274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668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4480092"/>
              </a:xfrm>
            </p:spPr>
            <p:txBody>
              <a:bodyPr/>
              <a:lstStyle/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mr-IN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…</a:t>
                </a:r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then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it follows that our estimate is:</a:t>
                </a: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endPara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</a:endParaRPr>
              </a:p>
              <a:p>
                <a:r>
                  <a:rPr lang="en-US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/>
                </a:r>
                <a:br>
                  <a:rPr lang="en-US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:endParaRPr lang="en-US" b="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are </a:t>
                </a:r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</a:rPr>
                  <a:t>estimates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respectively, that we compute using observations.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4480092"/>
              </a:xfrm>
              <a:blipFill rotWithShape="0">
                <a:blip r:embed="rId2"/>
                <a:stretch>
                  <a:fillRect l="-1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519" y="2682655"/>
            <a:ext cx="3606800" cy="477520"/>
          </a:xfrm>
          <a:prstGeom prst="rect">
            <a:avLst/>
          </a:prstGeom>
          <a:solidFill>
            <a:srgbClr val="CFDCE8"/>
          </a:solidFill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99364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12074" y="1308046"/>
                <a:ext cx="10567852" cy="4861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3. </a:t>
                </a: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Sample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Using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we can estimate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  <m:sup>
                        <m:r>
                          <a:rPr lang="en-US" sz="24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′</m:t>
                        </m:r>
                      </m:sup>
                    </m:sSubSup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s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, and therefore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.</m:t>
                    </m:r>
                  </m:oMath>
                </a14:m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4. </a:t>
                </a: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Reject or not reject the hypothesis:  </a:t>
                </a:r>
              </a:p>
              <a:p>
                <a:pPr marL="457200"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If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there is really no relationship between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X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Y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, then we expect that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will have a </a:t>
                </a:r>
                <a:r>
                  <a:rPr lang="en-US" sz="2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t-distribution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with </a:t>
                </a:r>
                <a:r>
                  <a:rPr lang="en-US" sz="2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n-2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degrees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of freedom. </a:t>
                </a:r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marL="457200"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compute the probability of observing any value equal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to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 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|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|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 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or larger, assuming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=0</m:t>
                    </m:r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is easy.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We call this probability the p-value. </a:t>
                </a:r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lvl="1">
                  <a:spcAft>
                    <a:spcPts val="1200"/>
                  </a:spcAft>
                </a:pPr>
                <a:r>
                  <a:rPr lang="en-US" sz="2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small p-value indicates that it is unlikely to observe such a substantial association between the predictor and the response due to </a:t>
                </a:r>
                <a:r>
                  <a:rPr lang="en-US" sz="2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chance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74" y="1308046"/>
                <a:ext cx="10567852" cy="4861652"/>
              </a:xfrm>
              <a:prstGeom prst="rect">
                <a:avLst/>
              </a:prstGeom>
              <a:blipFill rotWithShape="0">
                <a:blip r:embed="rId3"/>
                <a:stretch>
                  <a:fillRect l="-865" t="-1004" r="-1442" b="-5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87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the regression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Evaluating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Significance of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Predictors</a:t>
                </a:r>
                <a:endParaRPr lang="en-US" sz="20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Hypothesis Testing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How 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well we </a:t>
                </a: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𝒇</m:t>
                        </m:r>
                      </m:e>
                    </m:acc>
                  </m:oMath>
                </a14:m>
                <a:endParaRPr lang="en-US" sz="2400" b="1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 b="-782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243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556" y="1987654"/>
            <a:ext cx="6531792" cy="4354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777577" y="983807"/>
                <a:ext cx="10508374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Our confidence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is directly connected with the confidence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sz="2400" dirty="0"/>
                  <a:t>s. So for </a:t>
                </a:r>
                <a:r>
                  <a:rPr lang="en-US" sz="2400" dirty="0" smtClean="0"/>
                  <a:t>each bootstrap sample, we have one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which we can use to determine the model.</a:t>
                </a:r>
                <a:endParaRPr lang="en-US" sz="2400" dirty="0"/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983807"/>
                <a:ext cx="10508374" cy="799725"/>
              </a:xfrm>
              <a:prstGeom prst="rect">
                <a:avLst/>
              </a:prstGeom>
              <a:blipFill rotWithShape="0">
                <a:blip r:embed="rId4"/>
                <a:stretch>
                  <a:fillRect l="-929" t="-6061" r="-871" b="-651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932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82</a:t>
            </a:fld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77577" y="983807"/>
            <a:ext cx="10505466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Here we show two difference set of </a:t>
            </a:r>
            <a:r>
              <a:rPr lang="en-US" sz="2400" dirty="0" smtClean="0"/>
              <a:t>models given </a:t>
            </a:r>
            <a:r>
              <a:rPr lang="en-US" sz="2400" dirty="0"/>
              <a:t>the </a:t>
            </a:r>
            <a:r>
              <a:rPr lang="en-US" sz="2400"/>
              <a:t>fitted </a:t>
            </a:r>
            <a:r>
              <a:rPr lang="en-US" sz="2400" smtClean="0"/>
              <a:t>coefficients.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250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83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7577" y="983807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There is one such regression line for every </a:t>
            </a:r>
            <a:r>
              <a:rPr lang="en-US" sz="2400" dirty="0" smtClean="0"/>
              <a:t>bootstrapped sample</a:t>
            </a:r>
            <a:r>
              <a:rPr lang="en-US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3294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3E99432-39F7-0040-BE73-4E4EA3F6E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296607" y="3626884"/>
            <a:ext cx="3486239" cy="7000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84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768791" y="2520175"/>
            <a:ext cx="22301" cy="29662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777577" y="825304"/>
            <a:ext cx="10317886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Below we show all regression lines for a thousand of such </a:t>
            </a:r>
            <a:r>
              <a:rPr lang="en-US" sz="2400" dirty="0" smtClean="0"/>
              <a:t>bootstrapped samples.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777577" y="1577263"/>
                <a:ext cx="10317886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For a given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we examine the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, and determine the mean and standard deviation.  </a:t>
                </a: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1577263"/>
                <a:ext cx="10317886" cy="799725"/>
              </a:xfrm>
              <a:prstGeom prst="rect">
                <a:avLst/>
              </a:prstGeom>
              <a:blipFill rotWithShape="0">
                <a:blip r:embed="rId5"/>
                <a:stretch>
                  <a:fillRect l="-946" t="-3053" r="-355" b="-22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49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11111E-6 L 0.22943 0.0428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71" y="213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72074" y="3269807"/>
            <a:ext cx="5486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85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768791" y="2520175"/>
            <a:ext cx="22301" cy="29662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777577" y="825304"/>
            <a:ext cx="10317886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Below we show all regression lines for a thousand of such sub-samples.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777577" y="1225166"/>
                <a:ext cx="10317886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For a given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we examine the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, and determine the mean and standard deviation.  </a:t>
                </a: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1225166"/>
                <a:ext cx="10317886" cy="799725"/>
              </a:xfrm>
              <a:prstGeom prst="rect">
                <a:avLst/>
              </a:prstGeom>
              <a:blipFill rotWithShape="0">
                <a:blip r:embed="rId5"/>
                <a:stretch>
                  <a:fillRect l="-946" t="-3053" r="-355" b="-22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287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77437" y="3275638"/>
            <a:ext cx="5486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86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768791" y="2520175"/>
            <a:ext cx="22301" cy="29662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777577" y="825304"/>
            <a:ext cx="10317886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Below we show all regression lines for a thousand of such sub-samples.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777577" y="1225166"/>
                <a:ext cx="10317886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For a given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we examine the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, and determine the mean and standard deviation.  </a:t>
                </a: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1225166"/>
                <a:ext cx="10317886" cy="799725"/>
              </a:xfrm>
              <a:prstGeom prst="rect">
                <a:avLst/>
              </a:prstGeom>
              <a:blipFill rotWithShape="0">
                <a:blip r:embed="rId5"/>
                <a:stretch>
                  <a:fillRect l="-946" t="-3053" r="-355" b="-22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331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777577" y="983807"/>
                <a:ext cx="10020439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For every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we calculate the mean of the </a:t>
                </a:r>
                <a:r>
                  <a:rPr lang="en-US" sz="2400" dirty="0" smtClean="0"/>
                  <a:t>models,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 (shown with dotted line) and the 95% CI of those </a:t>
                </a:r>
                <a:r>
                  <a:rPr lang="en-US" sz="2400" dirty="0" smtClean="0"/>
                  <a:t>models (shaded </a:t>
                </a:r>
                <a:r>
                  <a:rPr lang="en-US" sz="2400" dirty="0"/>
                  <a:t>area).</a:t>
                </a: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983807"/>
                <a:ext cx="10020439" cy="799725"/>
              </a:xfrm>
              <a:prstGeom prst="rect">
                <a:avLst/>
              </a:prstGeom>
              <a:blipFill rotWithShape="0">
                <a:blip r:embed="rId4"/>
                <a:stretch>
                  <a:fillRect l="-974" t="-3030" r="-1582" b="-219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2501218" y="1944111"/>
            <a:ext cx="6515100" cy="4343400"/>
            <a:chOff x="2501218" y="1944111"/>
            <a:chExt cx="6515100" cy="43434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1218" y="1944111"/>
              <a:ext cx="6515100" cy="43434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4499430" y="2662139"/>
                  <a:ext cx="1320800" cy="38491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Estimated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charset="0"/>
                            </a:rPr>
                            <m:t>𝑓</m:t>
                          </m:r>
                        </m:e>
                      </m:acc>
                    </m:oMath>
                  </a14:m>
                  <a:endParaRPr lang="en-US" i="1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9430" y="2662139"/>
                  <a:ext cx="1320800" cy="38491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687" t="-7937" r="-12442" b="-253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2549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584118"/>
            <a:ext cx="9144000" cy="548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Confidence in predicting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104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88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7577" y="983807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 </a:t>
            </a:r>
          </a:p>
          <a:p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463480" y="816842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1353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of the regression </a:t>
                </a:r>
                <a:r>
                  <a:rPr lang="en-US" sz="2400" b="1" dirty="0" smtClean="0">
                    <a:latin typeface="Karla" charset="0"/>
                    <a:ea typeface="Karla" charset="0"/>
                    <a:cs typeface="Karla" charset="0"/>
                  </a:rPr>
                  <a:t>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Evaluating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ignificance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predictors </a:t>
                </a: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How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well we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950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581912"/>
            <a:ext cx="9144000" cy="548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Confidence in predicting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26" t="-104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89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7577" y="983807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 </a:t>
            </a:r>
          </a:p>
          <a:p>
            <a:r>
              <a:rPr lang="en-US" sz="2400" dirty="0" smtClean="0"/>
              <a:t>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/>
              <p:cNvSpPr txBox="1">
                <a:spLocks/>
              </p:cNvSpPr>
              <p:nvPr/>
            </p:nvSpPr>
            <p:spPr>
              <a:xfrm>
                <a:off x="463480" y="816842"/>
                <a:ext cx="10020439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for a given </a:t>
                </a:r>
                <a:r>
                  <a:rPr lang="en-US" sz="2400" i="1" dirty="0" smtClean="0">
                    <a:latin typeface="Cambria Math" charset="0"/>
                    <a:ea typeface="Cambria Math" charset="0"/>
                    <a:cs typeface="Cambria Math" charset="0"/>
                  </a:rPr>
                  <a:t>x</a:t>
                </a:r>
                <a:r>
                  <a:rPr lang="en-US" sz="2400" dirty="0" smtClean="0"/>
                  <a:t>, w</a:t>
                </a:r>
                <a:r>
                  <a:rPr lang="en-US" sz="2400" b="0" dirty="0" smtClean="0"/>
                  <a:t>e have a distribution of models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400" b="0" dirty="0" smtClean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for </a:t>
                </a:r>
                <a:r>
                  <a:rPr lang="en-US" sz="2400" dirty="0"/>
                  <a:t>each of these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the prediction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i="1">
                        <a:latin typeface="Cambria Math" charset="0"/>
                      </a:rPr>
                      <m:t>~</m:t>
                    </m:r>
                    <m:r>
                      <a:rPr lang="en-US" sz="2400" i="1">
                        <a:latin typeface="Cambria Math" charset="0"/>
                      </a:rPr>
                      <m:t>𝑁</m:t>
                    </m:r>
                    <m:r>
                      <a:rPr lang="en-US" sz="2400" i="1">
                        <a:latin typeface="Cambria Math" charset="0"/>
                      </a:rPr>
                      <m:t>(</m:t>
                    </m:r>
                    <m:r>
                      <a:rPr lang="en-US" sz="2400" i="1">
                        <a:latin typeface="Cambria Math" charset="0"/>
                      </a:rPr>
                      <m:t>𝑓</m:t>
                    </m:r>
                    <m:r>
                      <a:rPr lang="en-US" sz="2400" i="1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𝜖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80" y="816842"/>
                <a:ext cx="10020439" cy="799725"/>
              </a:xfrm>
              <a:prstGeom prst="rect">
                <a:avLst/>
              </a:prstGeom>
              <a:blipFill rotWithShape="0">
                <a:blip r:embed="rId4"/>
                <a:stretch>
                  <a:fillRect l="-791" t="-7634" b="-885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 8"/>
          <p:cNvSpPr/>
          <p:nvPr/>
        </p:nvSpPr>
        <p:spPr>
          <a:xfrm flipH="1">
            <a:off x="8893248" y="2980164"/>
            <a:ext cx="610116" cy="1344948"/>
          </a:xfrm>
          <a:custGeom>
            <a:avLst/>
            <a:gdLst>
              <a:gd name="connsiteX0" fmla="*/ 0 w 417351"/>
              <a:gd name="connsiteY0" fmla="*/ 0 h 1060397"/>
              <a:gd name="connsiteX1" fmla="*/ 145997 w 417351"/>
              <a:gd name="connsiteY1" fmla="*/ 338098 h 1060397"/>
              <a:gd name="connsiteX2" fmla="*/ 368834 w 417351"/>
              <a:gd name="connsiteY2" fmla="*/ 430306 h 1060397"/>
              <a:gd name="connsiteX3" fmla="*/ 407254 w 417351"/>
              <a:gd name="connsiteY3" fmla="*/ 545567 h 1060397"/>
              <a:gd name="connsiteX4" fmla="*/ 230521 w 417351"/>
              <a:gd name="connsiteY4" fmla="*/ 637775 h 1060397"/>
              <a:gd name="connsiteX5" fmla="*/ 92209 w 417351"/>
              <a:gd name="connsiteY5" fmla="*/ 829876 h 1060397"/>
              <a:gd name="connsiteX6" fmla="*/ 7684 w 417351"/>
              <a:gd name="connsiteY6" fmla="*/ 1060397 h 1060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7351" h="1060397">
                <a:moveTo>
                  <a:pt x="0" y="0"/>
                </a:moveTo>
                <a:cubicBezTo>
                  <a:pt x="42262" y="133190"/>
                  <a:pt x="84525" y="266380"/>
                  <a:pt x="145997" y="338098"/>
                </a:cubicBezTo>
                <a:cubicBezTo>
                  <a:pt x="207469" y="409816"/>
                  <a:pt x="325291" y="395728"/>
                  <a:pt x="368834" y="430306"/>
                </a:cubicBezTo>
                <a:cubicBezTo>
                  <a:pt x="412377" y="464884"/>
                  <a:pt x="430306" y="510989"/>
                  <a:pt x="407254" y="545567"/>
                </a:cubicBezTo>
                <a:cubicBezTo>
                  <a:pt x="384202" y="580145"/>
                  <a:pt x="283028" y="590390"/>
                  <a:pt x="230521" y="637775"/>
                </a:cubicBezTo>
                <a:cubicBezTo>
                  <a:pt x="178014" y="685160"/>
                  <a:pt x="129349" y="759439"/>
                  <a:pt x="92209" y="829876"/>
                </a:cubicBezTo>
                <a:cubicBezTo>
                  <a:pt x="55070" y="900313"/>
                  <a:pt x="7684" y="1060397"/>
                  <a:pt x="7684" y="1060397"/>
                </a:cubicBezTo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 smtClean="0">
                    <a:latin typeface="Karla" charset="0"/>
                    <a:ea typeface="Karla" charset="0"/>
                    <a:cs typeface="Karla" charset="0"/>
                  </a:rPr>
                  <a:t>Confidence in predicting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1326" t="-104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90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7577" y="983807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 </a:t>
            </a:r>
          </a:p>
          <a:p>
            <a:r>
              <a:rPr lang="en-US" sz="2400" dirty="0" smtClean="0"/>
              <a:t>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/>
              <p:cNvSpPr txBox="1">
                <a:spLocks/>
              </p:cNvSpPr>
              <p:nvPr/>
            </p:nvSpPr>
            <p:spPr>
              <a:xfrm>
                <a:off x="463480" y="816842"/>
                <a:ext cx="10020439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for a given </a:t>
                </a:r>
                <a:r>
                  <a:rPr lang="en-US" sz="2400" i="1" dirty="0" smtClean="0">
                    <a:latin typeface="Cambria Math" charset="0"/>
                    <a:ea typeface="Cambria Math" charset="0"/>
                    <a:cs typeface="Cambria Math" charset="0"/>
                  </a:rPr>
                  <a:t>x</a:t>
                </a:r>
                <a:r>
                  <a:rPr lang="en-US" sz="2400" dirty="0" smtClean="0"/>
                  <a:t>, w</a:t>
                </a:r>
                <a:r>
                  <a:rPr lang="en-US" sz="2400" b="0" dirty="0" smtClean="0"/>
                  <a:t>e have a distribution of models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400" b="0" dirty="0" smtClean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for </a:t>
                </a:r>
                <a:r>
                  <a:rPr lang="en-US" sz="2400" dirty="0"/>
                  <a:t>each of these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the prediction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i="1">
                        <a:latin typeface="Cambria Math" charset="0"/>
                      </a:rPr>
                      <m:t>~</m:t>
                    </m:r>
                    <m:r>
                      <a:rPr lang="en-US" sz="2400" i="1"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𝑓</m:t>
                        </m:r>
                        <m:r>
                          <a:rPr lang="en-US" sz="2400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𝜖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 smtClean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The prediction confidence intervals are then</a:t>
                </a:r>
              </a:p>
              <a:p>
                <a:r>
                  <a:rPr lang="en-US" sz="2400" dirty="0"/>
                  <a:t> </a:t>
                </a:r>
                <a:r>
                  <a:rPr lang="en-US" sz="2400" dirty="0" smtClean="0"/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2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80" y="816842"/>
                <a:ext cx="10020439" cy="799725"/>
              </a:xfrm>
              <a:prstGeom prst="rect">
                <a:avLst/>
              </a:prstGeom>
              <a:blipFill rotWithShape="0">
                <a:blip r:embed="rId3"/>
                <a:stretch>
                  <a:fillRect l="-791" t="-7634" b="-885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52" y="1581912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79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Linear models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of the regression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coefficients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Brute Force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Exact method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Confidence intervals for the predictors 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estimates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Evaluating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Significance of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Predictors</a:t>
                </a:r>
                <a:endParaRPr lang="en-US" sz="20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000" dirty="0" smtClean="0">
                    <a:latin typeface="Karla" charset="0"/>
                    <a:ea typeface="Karla" charset="0"/>
                    <a:cs typeface="Karla" charset="0"/>
                  </a:rPr>
                  <a:t>Hypothesis Testing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How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well we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know the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 rotWithShape="0">
                <a:blip r:embed="rId2"/>
                <a:stretch>
                  <a:fillRect l="-850" t="-1043" b="-782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05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so far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32496" y="1196445"/>
                <a:ext cx="10327008" cy="5317171"/>
              </a:xfrm>
            </p:spPr>
            <p:txBody>
              <a:bodyPr/>
              <a:lstStyle/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Model Fitness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How does the model perform predicting? </a:t>
                </a:r>
                <a:endPara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Comparison of Two Models  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How do we choose from two different models?</a:t>
                </a:r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Evaluating Significance of Predictors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Does the outcome depend on the predictors?</a:t>
                </a:r>
                <a:endPara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How </a:t>
                </a:r>
                <a:r>
                  <a:rPr lang="en-US" sz="2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well do </a:t>
                </a: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𝒇</m:t>
                        </m:r>
                      </m:e>
                    </m:acc>
                  </m:oMath>
                </a14:m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The confidence intervals of our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2496" y="1196445"/>
                <a:ext cx="10327008" cy="5317171"/>
              </a:xfrm>
              <a:blipFill rotWithShape="0">
                <a:blip r:embed="rId3"/>
                <a:stretch>
                  <a:fillRect l="-945" t="-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0" y="3812875"/>
            <a:ext cx="2380891" cy="20013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72"/>
              </a:spcBef>
              <a:spcAft>
                <a:spcPts val="12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978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93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32496" y="1129437"/>
            <a:ext cx="10327008" cy="389976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ultiple predictors 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Collinearity </a:t>
            </a:r>
          </a:p>
          <a:p>
            <a:pPr lvl="1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Categorical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variables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indent="0"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Polynomial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 </a:t>
            </a:r>
          </a:p>
          <a:p>
            <a:pPr lvl="1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Interaction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terms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84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Afternoon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496" y="2005893"/>
            <a:ext cx="10327008" cy="211114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Quiz</a:t>
            </a:r>
            <a:r>
              <a:rPr lang="en-US" dirty="0" smtClean="0"/>
              <a:t> - to be completed in the next 10 min:</a:t>
            </a:r>
          </a:p>
          <a:p>
            <a:r>
              <a:rPr lang="en-US" dirty="0"/>
              <a:t>	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Sway</a:t>
            </a:r>
            <a:r>
              <a:rPr lang="en-US" dirty="0" smtClean="0"/>
              <a:t>: Lecture </a:t>
            </a:r>
            <a:r>
              <a:rPr lang="en-US" dirty="0"/>
              <a:t>5</a:t>
            </a:r>
            <a:r>
              <a:rPr lang="en-US" dirty="0" smtClean="0"/>
              <a:t>: Linear Regression</a:t>
            </a:r>
          </a:p>
          <a:p>
            <a:endParaRPr lang="en-US" dirty="0"/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Programmatic </a:t>
            </a:r>
            <a:r>
              <a:rPr lang="mr-IN" dirty="0" smtClean="0"/>
              <a:t>–</a:t>
            </a:r>
            <a:r>
              <a:rPr lang="en-US" dirty="0" smtClean="0"/>
              <a:t> to be completed by </a:t>
            </a:r>
            <a:r>
              <a:rPr lang="en-US" dirty="0" smtClean="0"/>
              <a:t>lab ti</a:t>
            </a:r>
            <a:r>
              <a:rPr lang="en-US" dirty="0" smtClean="0"/>
              <a:t>me tomorrow</a:t>
            </a:r>
            <a:r>
              <a:rPr lang="en-US" dirty="0" smtClean="0"/>
              <a:t>: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Lessons</a:t>
            </a:r>
            <a:r>
              <a:rPr lang="en-US" dirty="0" smtClean="0"/>
              <a:t>: Lecture </a:t>
            </a:r>
            <a:r>
              <a:rPr lang="en-US" dirty="0" smtClean="0"/>
              <a:t>5: Linear Regression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/>
              <a:t>three (3) </a:t>
            </a:r>
            <a:r>
              <a:rPr lang="en-US" dirty="0" smtClean="0"/>
              <a:t>exercises</a:t>
            </a:r>
          </a:p>
          <a:p>
            <a:r>
              <a:rPr lang="en-US" dirty="0"/>
              <a:t>	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18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CS109a_template</Template>
  <TotalTime>20254</TotalTime>
  <Words>4136</Words>
  <Application>Microsoft Macintosh PowerPoint</Application>
  <PresentationFormat>Widescreen</PresentationFormat>
  <Paragraphs>867</Paragraphs>
  <Slides>95</Slides>
  <Notes>31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1" baseType="lpstr">
      <vt:lpstr>Calibri</vt:lpstr>
      <vt:lpstr>Cambria Math</vt:lpstr>
      <vt:lpstr>Karla</vt:lpstr>
      <vt:lpstr>Mangal</vt:lpstr>
      <vt:lpstr>Arial</vt:lpstr>
      <vt:lpstr>GEC_template</vt:lpstr>
      <vt:lpstr>Lecture 5: Linear Regression </vt:lpstr>
      <vt:lpstr>PowerPoint Presentation</vt:lpstr>
      <vt:lpstr>Summary from last lecture</vt:lpstr>
      <vt:lpstr>Summary from last lecture</vt:lpstr>
      <vt:lpstr>Lecture Outline  </vt:lpstr>
      <vt:lpstr>Lecture Outline  </vt:lpstr>
      <vt:lpstr>Linear Models</vt:lpstr>
      <vt:lpstr>Linear Regression</vt:lpstr>
      <vt:lpstr>Lecture Outline  </vt:lpstr>
      <vt:lpstr>Estimate of the regression coefficients</vt:lpstr>
      <vt:lpstr>Estimate of the regression coefficients (cont)</vt:lpstr>
      <vt:lpstr>Estimate of the regression coefficients (cont) </vt:lpstr>
      <vt:lpstr>Estimate of the regression coefficients (cont) </vt:lpstr>
      <vt:lpstr>Estimate of the regression coefficients (cont) </vt:lpstr>
      <vt:lpstr>Estimate of the regression coefficients (cont) </vt:lpstr>
      <vt:lpstr>Estimate of the regression coefficients: brute force</vt:lpstr>
      <vt:lpstr>Estimate of the regression coefficients: exact method </vt:lpstr>
      <vt:lpstr>PowerPoint Presentation</vt:lpstr>
      <vt:lpstr>Estimate of the regression coefficients:  gradient descent </vt:lpstr>
      <vt:lpstr>Estimate of the regression coefficients:  gradient descent </vt:lpstr>
      <vt:lpstr>Estimate of the regression coefficients:  gradient descent </vt:lpstr>
      <vt:lpstr>Estimate of the regression coefficients:  gradient descent </vt:lpstr>
      <vt:lpstr>Gradient Descent: considerations</vt:lpstr>
      <vt:lpstr>Gradient Descent: considerations</vt:lpstr>
      <vt:lpstr>Lecture Outline  </vt:lpstr>
      <vt:lpstr>Interpretation of Predictors</vt:lpstr>
      <vt:lpstr>Confidence intervals for the predictors estimates  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Confidence intervals for the predictors estimates (cont)</vt:lpstr>
      <vt:lpstr>PowerPoint Presentation</vt:lpstr>
      <vt:lpstr>Lecture Outline  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Bootstrapping for Estimating Sampling Error</vt:lpstr>
      <vt:lpstr>Confidence intervals for the predictors estimates: Standard Errors</vt:lpstr>
      <vt:lpstr>Confidence intervals for the predictors estimates: Standard Errors</vt:lpstr>
      <vt:lpstr>Standard Errors</vt:lpstr>
      <vt:lpstr>Standard Errors</vt:lpstr>
      <vt:lpstr>Standard Errors</vt:lpstr>
      <vt:lpstr>Standard Errors</vt:lpstr>
      <vt:lpstr>Standard Errors</vt:lpstr>
      <vt:lpstr>Lecture Outline  </vt:lpstr>
      <vt:lpstr>Interpretation of Predictors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Importance of predictors</vt:lpstr>
      <vt:lpstr>PowerPoint Presentation</vt:lpstr>
      <vt:lpstr>Hypothesis testing</vt:lpstr>
      <vt:lpstr>Hypothesis testing</vt:lpstr>
      <vt:lpstr>Lecture Outline  </vt:lpstr>
      <vt:lpstr>How well do we know f ̂? </vt:lpstr>
      <vt:lpstr>How well do we know f ̂? </vt:lpstr>
      <vt:lpstr>How well do we know f ̂? </vt:lpstr>
      <vt:lpstr>How well do we know f ̂? </vt:lpstr>
      <vt:lpstr>How well do we know f ̂? </vt:lpstr>
      <vt:lpstr>How well do we know f ̂? </vt:lpstr>
      <vt:lpstr>How well do we know f ̂? </vt:lpstr>
      <vt:lpstr>Confidence in predicting y ̂</vt:lpstr>
      <vt:lpstr>Confidence in predicting y ̂</vt:lpstr>
      <vt:lpstr>Confidence in predicting y ̂</vt:lpstr>
      <vt:lpstr>Summary  </vt:lpstr>
      <vt:lpstr>Summary so far</vt:lpstr>
      <vt:lpstr>What’s next?</vt:lpstr>
      <vt:lpstr>Afternoon Exercises</vt:lpstr>
    </vt:vector>
  </TitlesOfParts>
  <Company>harvard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pavlos protopapas</dc:creator>
  <cp:lastModifiedBy>Microsoft Office User</cp:lastModifiedBy>
  <cp:revision>595</cp:revision>
  <cp:lastPrinted>2019-09-18T16:53:36Z</cp:lastPrinted>
  <dcterms:created xsi:type="dcterms:W3CDTF">2018-04-18T18:49:01Z</dcterms:created>
  <dcterms:modified xsi:type="dcterms:W3CDTF">2019-09-18T17:08:04Z</dcterms:modified>
</cp:coreProperties>
</file>